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60" r:id="rId4"/>
    <p:sldId id="267" r:id="rId5"/>
    <p:sldId id="262" r:id="rId6"/>
    <p:sldId id="266" r:id="rId7"/>
    <p:sldId id="281" r:id="rId8"/>
    <p:sldId id="259" r:id="rId9"/>
    <p:sldId id="265" r:id="rId10"/>
    <p:sldId id="268" r:id="rId11"/>
    <p:sldId id="264" r:id="rId12"/>
    <p:sldId id="263" r:id="rId13"/>
    <p:sldId id="269" r:id="rId14"/>
    <p:sldId id="270" r:id="rId15"/>
    <p:sldId id="271" r:id="rId16"/>
    <p:sldId id="272" r:id="rId17"/>
    <p:sldId id="275" r:id="rId18"/>
    <p:sldId id="276" r:id="rId19"/>
    <p:sldId id="277" r:id="rId20"/>
    <p:sldId id="279" r:id="rId21"/>
    <p:sldId id="278" r:id="rId22"/>
    <p:sldId id="280" r:id="rId23"/>
    <p:sldId id="261" r:id="rId2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2D93"/>
    <a:srgbClr val="D6D6F2"/>
    <a:srgbClr val="FFC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1" autoAdjust="0"/>
    <p:restoredTop sz="94697"/>
  </p:normalViewPr>
  <p:slideViewPr>
    <p:cSldViewPr snapToGrid="0">
      <p:cViewPr varScale="1">
        <p:scale>
          <a:sx n="79" d="100"/>
          <a:sy n="79" d="100"/>
        </p:scale>
        <p:origin x="10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4E104-22BF-402D-A7F4-3991BB268838}" type="datetimeFigureOut">
              <a:rPr lang="es-EC" smtClean="0"/>
              <a:t>14/2/2026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20895-716D-4484-9A8B-C3704221576B}" type="slidenum">
              <a:rPr lang="es-EC" smtClean="0"/>
              <a:t>‹Nº›</a:t>
            </a:fld>
            <a:endParaRPr lang="es-EC"/>
          </a:p>
        </p:txBody>
      </p:sp>
    </p:spTree>
    <p:extLst>
      <p:ext uri="{BB962C8B-B14F-4D97-AF65-F5344CB8AC3E}">
        <p14:creationId xmlns:p14="http://schemas.microsoft.com/office/powerpoint/2010/main" val="329995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5D20895-716D-4484-9A8B-C3704221576B}" type="slidenum">
              <a:rPr lang="es-EC" smtClean="0"/>
              <a:t>1</a:t>
            </a:fld>
            <a:endParaRPr lang="es-EC"/>
          </a:p>
        </p:txBody>
      </p:sp>
    </p:spTree>
    <p:extLst>
      <p:ext uri="{BB962C8B-B14F-4D97-AF65-F5344CB8AC3E}">
        <p14:creationId xmlns:p14="http://schemas.microsoft.com/office/powerpoint/2010/main" val="183217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53C0D2B-3B2A-6843-8BB2-DC517C07D247}" type="slidenum">
              <a:rPr lang="es-EC" smtClean="0"/>
              <a:t>2</a:t>
            </a:fld>
            <a:endParaRPr lang="es-EC"/>
          </a:p>
        </p:txBody>
      </p:sp>
    </p:spTree>
    <p:extLst>
      <p:ext uri="{BB962C8B-B14F-4D97-AF65-F5344CB8AC3E}">
        <p14:creationId xmlns:p14="http://schemas.microsoft.com/office/powerpoint/2010/main" val="3886473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53C0D2B-3B2A-6843-8BB2-DC517C07D247}" type="slidenum">
              <a:rPr lang="es-EC" smtClean="0"/>
              <a:t>7</a:t>
            </a:fld>
            <a:endParaRPr lang="es-EC"/>
          </a:p>
        </p:txBody>
      </p:sp>
    </p:spTree>
    <p:extLst>
      <p:ext uri="{BB962C8B-B14F-4D97-AF65-F5344CB8AC3E}">
        <p14:creationId xmlns:p14="http://schemas.microsoft.com/office/powerpoint/2010/main" val="100704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37E01-D185-501D-2178-ACF102ABC4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DAF107-3B7E-F70E-0FA1-21E31CD89E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B7E15E0-E3F3-CC66-24B3-8496337C9C2E}"/>
              </a:ext>
            </a:extLst>
          </p:cNvPr>
          <p:cNvSpPr>
            <a:spLocks noGrp="1"/>
          </p:cNvSpPr>
          <p:nvPr>
            <p:ph type="body" idx="1"/>
          </p:nvPr>
        </p:nvSpPr>
        <p:spPr/>
        <p:txBody>
          <a:bodyPr/>
          <a:lstStyle/>
          <a:p>
            <a:endParaRPr lang="es-EC" dirty="0"/>
          </a:p>
        </p:txBody>
      </p:sp>
      <p:sp>
        <p:nvSpPr>
          <p:cNvPr id="4" name="Marcador de número de diapositiva 3">
            <a:extLst>
              <a:ext uri="{FF2B5EF4-FFF2-40B4-BE49-F238E27FC236}">
                <a16:creationId xmlns:a16="http://schemas.microsoft.com/office/drawing/2014/main" id="{C8ABE384-EA37-3FA8-BDBB-944B848AF87A}"/>
              </a:ext>
            </a:extLst>
          </p:cNvPr>
          <p:cNvSpPr>
            <a:spLocks noGrp="1"/>
          </p:cNvSpPr>
          <p:nvPr>
            <p:ph type="sldNum" sz="quarter" idx="5"/>
          </p:nvPr>
        </p:nvSpPr>
        <p:spPr/>
        <p:txBody>
          <a:bodyPr/>
          <a:lstStyle/>
          <a:p>
            <a:fld id="{F53C0D2B-3B2A-6843-8BB2-DC517C07D247}" type="slidenum">
              <a:rPr lang="es-EC" smtClean="0"/>
              <a:t>11</a:t>
            </a:fld>
            <a:endParaRPr lang="es-EC"/>
          </a:p>
        </p:txBody>
      </p:sp>
    </p:spTree>
    <p:extLst>
      <p:ext uri="{BB962C8B-B14F-4D97-AF65-F5344CB8AC3E}">
        <p14:creationId xmlns:p14="http://schemas.microsoft.com/office/powerpoint/2010/main" val="146668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7A508-7DDC-EDFD-FD82-B73963E8A67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0BFEAD1-E6C2-24F4-337B-55CDDC29E1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9F2224-B262-0321-5D1B-1A8A72D26E55}"/>
              </a:ext>
            </a:extLst>
          </p:cNvPr>
          <p:cNvSpPr>
            <a:spLocks noGrp="1"/>
          </p:cNvSpPr>
          <p:nvPr>
            <p:ph type="body" idx="1"/>
          </p:nvPr>
        </p:nvSpPr>
        <p:spPr/>
        <p:txBody>
          <a:bodyPr/>
          <a:lstStyle/>
          <a:p>
            <a:endParaRPr lang="es-EC" dirty="0"/>
          </a:p>
        </p:txBody>
      </p:sp>
      <p:sp>
        <p:nvSpPr>
          <p:cNvPr id="4" name="Marcador de número de diapositiva 3">
            <a:extLst>
              <a:ext uri="{FF2B5EF4-FFF2-40B4-BE49-F238E27FC236}">
                <a16:creationId xmlns:a16="http://schemas.microsoft.com/office/drawing/2014/main" id="{AC567467-90D7-7BC6-3FAF-ED7C58AB562C}"/>
              </a:ext>
            </a:extLst>
          </p:cNvPr>
          <p:cNvSpPr>
            <a:spLocks noGrp="1"/>
          </p:cNvSpPr>
          <p:nvPr>
            <p:ph type="sldNum" sz="quarter" idx="5"/>
          </p:nvPr>
        </p:nvSpPr>
        <p:spPr/>
        <p:txBody>
          <a:bodyPr/>
          <a:lstStyle/>
          <a:p>
            <a:fld id="{F53C0D2B-3B2A-6843-8BB2-DC517C07D247}" type="slidenum">
              <a:rPr lang="es-EC" smtClean="0"/>
              <a:t>13</a:t>
            </a:fld>
            <a:endParaRPr lang="es-EC"/>
          </a:p>
        </p:txBody>
      </p:sp>
    </p:spTree>
    <p:extLst>
      <p:ext uri="{BB962C8B-B14F-4D97-AF65-F5344CB8AC3E}">
        <p14:creationId xmlns:p14="http://schemas.microsoft.com/office/powerpoint/2010/main" val="302955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149A-37CD-9A4B-E104-9D20342CE2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76AEDE6-FE4F-8052-4632-3B2BE83372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412CA6-C89C-F5DE-5CD9-770CF10F1FA2}"/>
              </a:ext>
            </a:extLst>
          </p:cNvPr>
          <p:cNvSpPr>
            <a:spLocks noGrp="1"/>
          </p:cNvSpPr>
          <p:nvPr>
            <p:ph type="body" idx="1"/>
          </p:nvPr>
        </p:nvSpPr>
        <p:spPr/>
        <p:txBody>
          <a:bodyPr/>
          <a:lstStyle/>
          <a:p>
            <a:endParaRPr lang="es-EC" dirty="0"/>
          </a:p>
        </p:txBody>
      </p:sp>
      <p:sp>
        <p:nvSpPr>
          <p:cNvPr id="4" name="Marcador de número de diapositiva 3">
            <a:extLst>
              <a:ext uri="{FF2B5EF4-FFF2-40B4-BE49-F238E27FC236}">
                <a16:creationId xmlns:a16="http://schemas.microsoft.com/office/drawing/2014/main" id="{D147AEE2-DA6D-A72B-A614-DADD68F124FD}"/>
              </a:ext>
            </a:extLst>
          </p:cNvPr>
          <p:cNvSpPr>
            <a:spLocks noGrp="1"/>
          </p:cNvSpPr>
          <p:nvPr>
            <p:ph type="sldNum" sz="quarter" idx="5"/>
          </p:nvPr>
        </p:nvSpPr>
        <p:spPr/>
        <p:txBody>
          <a:bodyPr/>
          <a:lstStyle/>
          <a:p>
            <a:fld id="{F53C0D2B-3B2A-6843-8BB2-DC517C07D247}" type="slidenum">
              <a:rPr lang="es-EC" smtClean="0"/>
              <a:t>18</a:t>
            </a:fld>
            <a:endParaRPr lang="es-EC"/>
          </a:p>
        </p:txBody>
      </p:sp>
    </p:spTree>
    <p:extLst>
      <p:ext uri="{BB962C8B-B14F-4D97-AF65-F5344CB8AC3E}">
        <p14:creationId xmlns:p14="http://schemas.microsoft.com/office/powerpoint/2010/main" val="319300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EF280-3A26-AE94-CEE5-75737C06A2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7EBD9F-DDA4-0DE7-E099-C8B61066DC3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41408E-97A2-9678-A2D0-3B3E5FF01116}"/>
              </a:ext>
            </a:extLst>
          </p:cNvPr>
          <p:cNvSpPr>
            <a:spLocks noGrp="1"/>
          </p:cNvSpPr>
          <p:nvPr>
            <p:ph type="body" idx="1"/>
          </p:nvPr>
        </p:nvSpPr>
        <p:spPr/>
        <p:txBody>
          <a:bodyPr/>
          <a:lstStyle/>
          <a:p>
            <a:endParaRPr lang="es-EC" dirty="0"/>
          </a:p>
        </p:txBody>
      </p:sp>
      <p:sp>
        <p:nvSpPr>
          <p:cNvPr id="4" name="Marcador de número de diapositiva 3">
            <a:extLst>
              <a:ext uri="{FF2B5EF4-FFF2-40B4-BE49-F238E27FC236}">
                <a16:creationId xmlns:a16="http://schemas.microsoft.com/office/drawing/2014/main" id="{8D4D1A59-6CA0-0C44-1F0A-4CA4945988E2}"/>
              </a:ext>
            </a:extLst>
          </p:cNvPr>
          <p:cNvSpPr>
            <a:spLocks noGrp="1"/>
          </p:cNvSpPr>
          <p:nvPr>
            <p:ph type="sldNum" sz="quarter" idx="5"/>
          </p:nvPr>
        </p:nvSpPr>
        <p:spPr/>
        <p:txBody>
          <a:bodyPr/>
          <a:lstStyle/>
          <a:p>
            <a:fld id="{F53C0D2B-3B2A-6843-8BB2-DC517C07D247}" type="slidenum">
              <a:rPr lang="es-EC" smtClean="0"/>
              <a:t>20</a:t>
            </a:fld>
            <a:endParaRPr lang="es-EC"/>
          </a:p>
        </p:txBody>
      </p:sp>
    </p:spTree>
    <p:extLst>
      <p:ext uri="{BB962C8B-B14F-4D97-AF65-F5344CB8AC3E}">
        <p14:creationId xmlns:p14="http://schemas.microsoft.com/office/powerpoint/2010/main" val="125984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B9C0D-02E3-66FC-5147-9CB2F9970D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6B4CDD68-C4FA-CF32-AAE0-9737D8CB8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A14C2D5C-5A20-2E21-79D6-4C6DF69BF5B3}"/>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815BDBCF-12C0-4D6D-19F3-0FADCB801F3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F2ED5A2-9E74-34C8-12C3-1E5824D7C788}"/>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208040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FF2DE-DEE4-6C35-1C4D-1F3C061008D2}"/>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D37AA69-8B77-D92A-A585-37365CBBB1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063E98C2-F01F-9972-B540-B83DCAD5A5C7}"/>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F8C5B609-6A2C-E5DE-1242-8765CAB97B8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8676C7C-F548-A03B-C8C3-0E4A22A9ADE8}"/>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57346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D91F4E-AF31-63C6-6119-99132A98B12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FBFA7C0-1CC3-9511-1485-67722D2D0E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A907BD2-FD44-3B4C-4B5F-D55F55C089E4}"/>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26B3482C-69D3-5E15-9777-1F270F733FF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CFE32DE-14D0-0183-237E-58C4AAE2C114}"/>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20035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D2A00-1D49-0C61-B4AC-E4F20EAC60D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27D34EE0-8EB1-EFC3-DC65-956310EEC6B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FC6D007-034B-F526-6998-4099200C5BFB}"/>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46EE111A-2551-F4CC-8682-6D8819E5C61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C8DCD25-1553-8F9C-85F5-0FC2F84E08E1}"/>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5995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465468-902E-1CAE-0780-F1CC29E4240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C59DB9F2-0ACF-370E-4BBF-8CB1FB7B35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B6CE0D-94D8-D28A-AD1F-CAF061F3F696}"/>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B882D3B5-56E9-DB53-0209-E1EC23E3197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4F35F25-9B4B-0C46-B5F0-4A9D4AB1F81C}"/>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209879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7ADD7-FBF0-4BC5-CC1D-8997CB6FBA1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76F2BDF-E72D-56C2-446D-182E1F7BF6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CC394F0A-256D-63F2-8503-FC2E43B0966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79C585F8-B0CD-A9EA-F42C-E3420ABA2EFD}"/>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6" name="Marcador de pie de página 5">
            <a:extLst>
              <a:ext uri="{FF2B5EF4-FFF2-40B4-BE49-F238E27FC236}">
                <a16:creationId xmlns:a16="http://schemas.microsoft.com/office/drawing/2014/main" id="{1868B90A-6523-C61F-C37A-C8277FEE9DF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DF40E00-4EE1-A377-E606-4CA5B0ABEB8A}"/>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38611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37055-1AD8-761E-A06E-B05016A326A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9583B16-1847-8D06-1E01-2706BE5E8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1909E8-D8E7-AFBA-F16A-7274EA92FC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9FAE805-8822-AD02-C4B1-34F1B2E53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DBDCD5E-78E1-6FDB-9A44-B4446E78591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2026654E-7C72-51F1-7EC9-13C4C2017DF4}"/>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8" name="Marcador de pie de página 7">
            <a:extLst>
              <a:ext uri="{FF2B5EF4-FFF2-40B4-BE49-F238E27FC236}">
                <a16:creationId xmlns:a16="http://schemas.microsoft.com/office/drawing/2014/main" id="{F6A88417-D641-CF46-91FE-785E90F71155}"/>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7AE12363-8E44-D7A4-624A-D0151A1734C6}"/>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343072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B4A50-D570-E7C6-455D-DDB532BED42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57C97254-41CD-B788-60C3-64AC79A60480}"/>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4" name="Marcador de pie de página 3">
            <a:extLst>
              <a:ext uri="{FF2B5EF4-FFF2-40B4-BE49-F238E27FC236}">
                <a16:creationId xmlns:a16="http://schemas.microsoft.com/office/drawing/2014/main" id="{860A2967-AEE2-A4EA-D499-17D685F9E6D3}"/>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19B8D8DC-6C22-3232-C261-26FA6F108731}"/>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1861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DEE9B7-9CFB-1EDB-1FED-BB23E6A6C9FC}"/>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3" name="Marcador de pie de página 2">
            <a:extLst>
              <a:ext uri="{FF2B5EF4-FFF2-40B4-BE49-F238E27FC236}">
                <a16:creationId xmlns:a16="http://schemas.microsoft.com/office/drawing/2014/main" id="{462D58F8-3BCF-355D-899D-AE1F328B135E}"/>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5A676678-5697-3EB4-DE8B-9BB2569E23AF}"/>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65722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E1A01-80AF-F1BE-9515-E56591298D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88BFDBF-A129-939B-5DEE-2C5E591A2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3C643D5-1464-FF50-E4DA-668B2B609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AABBE9-67C1-F114-1609-173D882F362D}"/>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6" name="Marcador de pie de página 5">
            <a:extLst>
              <a:ext uri="{FF2B5EF4-FFF2-40B4-BE49-F238E27FC236}">
                <a16:creationId xmlns:a16="http://schemas.microsoft.com/office/drawing/2014/main" id="{AAB85E9F-52DD-EF5B-8794-001A4702B84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CBF39D5-FC54-CE1D-FAF8-239F30CAF1B4}"/>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8930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EA882A-3A43-9D57-27D2-FF62A8EB15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E6445441-6968-5853-D2F8-17EC88B56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03405447-3174-DEF8-0607-4EF8D91B1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6D4FAE-D312-16E7-B06C-CC1DBF75080A}"/>
              </a:ext>
            </a:extLst>
          </p:cNvPr>
          <p:cNvSpPr>
            <a:spLocks noGrp="1"/>
          </p:cNvSpPr>
          <p:nvPr>
            <p:ph type="dt" sz="half" idx="10"/>
          </p:nvPr>
        </p:nvSpPr>
        <p:spPr/>
        <p:txBody>
          <a:bodyPr/>
          <a:lstStyle/>
          <a:p>
            <a:fld id="{DC299CA4-D0AD-425A-82EB-1442E43D1EB8}" type="datetimeFigureOut">
              <a:rPr lang="es-EC" smtClean="0"/>
              <a:t>14/2/2026</a:t>
            </a:fld>
            <a:endParaRPr lang="es-EC"/>
          </a:p>
        </p:txBody>
      </p:sp>
      <p:sp>
        <p:nvSpPr>
          <p:cNvPr id="6" name="Marcador de pie de página 5">
            <a:extLst>
              <a:ext uri="{FF2B5EF4-FFF2-40B4-BE49-F238E27FC236}">
                <a16:creationId xmlns:a16="http://schemas.microsoft.com/office/drawing/2014/main" id="{6A626B28-04FF-874B-9C26-A37D17D46DB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82AC9318-79F7-19F4-5D27-3FCE98E1F671}"/>
              </a:ext>
            </a:extLst>
          </p:cNvPr>
          <p:cNvSpPr>
            <a:spLocks noGrp="1"/>
          </p:cNvSpPr>
          <p:nvPr>
            <p:ph type="sldNum" sz="quarter" idx="12"/>
          </p:nvPr>
        </p:nvSpPr>
        <p:spPr/>
        <p:txBody>
          <a:bodyPr/>
          <a:lstStyle/>
          <a:p>
            <a:fld id="{060A33F2-0EED-4385-B39D-51E4421D2771}" type="slidenum">
              <a:rPr lang="es-EC" smtClean="0"/>
              <a:t>‹Nº›</a:t>
            </a:fld>
            <a:endParaRPr lang="es-EC"/>
          </a:p>
        </p:txBody>
      </p:sp>
    </p:spTree>
    <p:extLst>
      <p:ext uri="{BB962C8B-B14F-4D97-AF65-F5344CB8AC3E}">
        <p14:creationId xmlns:p14="http://schemas.microsoft.com/office/powerpoint/2010/main" val="1011521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E3B59E-9EEF-DFF0-AD6F-EFB22C5A8C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D8726D9-869F-7A0C-19F4-78E05D3FB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C54896C7-57CC-877C-9739-69418262CA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299CA4-D0AD-425A-82EB-1442E43D1EB8}" type="datetimeFigureOut">
              <a:rPr lang="es-EC" smtClean="0"/>
              <a:t>14/2/2026</a:t>
            </a:fld>
            <a:endParaRPr lang="es-EC"/>
          </a:p>
        </p:txBody>
      </p:sp>
      <p:sp>
        <p:nvSpPr>
          <p:cNvPr id="5" name="Marcador de pie de página 4">
            <a:extLst>
              <a:ext uri="{FF2B5EF4-FFF2-40B4-BE49-F238E27FC236}">
                <a16:creationId xmlns:a16="http://schemas.microsoft.com/office/drawing/2014/main" id="{D91BD3CB-518C-2E5C-6278-E9E4A59430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C"/>
          </a:p>
        </p:txBody>
      </p:sp>
      <p:sp>
        <p:nvSpPr>
          <p:cNvPr id="6" name="Marcador de número de diapositiva 5">
            <a:extLst>
              <a:ext uri="{FF2B5EF4-FFF2-40B4-BE49-F238E27FC236}">
                <a16:creationId xmlns:a16="http://schemas.microsoft.com/office/drawing/2014/main" id="{9D274148-56F9-48A3-5999-69142A7974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0A33F2-0EED-4385-B39D-51E4421D2771}" type="slidenum">
              <a:rPr lang="es-EC" smtClean="0"/>
              <a:t>‹Nº›</a:t>
            </a:fld>
            <a:endParaRPr lang="es-EC"/>
          </a:p>
        </p:txBody>
      </p:sp>
    </p:spTree>
    <p:extLst>
      <p:ext uri="{BB962C8B-B14F-4D97-AF65-F5344CB8AC3E}">
        <p14:creationId xmlns:p14="http://schemas.microsoft.com/office/powerpoint/2010/main" val="555115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png"/><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1.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566DA4-5766-5E42-99D6-BF7E59927B67}"/>
              </a:ext>
            </a:extLst>
          </p:cNvPr>
          <p:cNvPicPr>
            <a:picLocks noChangeAspect="1"/>
          </p:cNvPicPr>
          <p:nvPr/>
        </p:nvPicPr>
        <p:blipFill rotWithShape="1">
          <a:blip r:embed="rId3">
            <a:extLst>
              <a:ext uri="{28A0092B-C50C-407E-A947-70E740481C1C}">
                <a14:useLocalDpi xmlns:a14="http://schemas.microsoft.com/office/drawing/2010/main" val="0"/>
              </a:ext>
            </a:extLst>
          </a:blip>
          <a:srcRect t="7941" r="465" b="21556"/>
          <a:stretch/>
        </p:blipFill>
        <p:spPr>
          <a:xfrm>
            <a:off x="0" y="0"/>
            <a:ext cx="12192000" cy="5763945"/>
          </a:xfrm>
          <a:prstGeom prst="rect">
            <a:avLst/>
          </a:prstGeom>
        </p:spPr>
      </p:pic>
      <p:pic>
        <p:nvPicPr>
          <p:cNvPr id="9" name="Imagen 8">
            <a:extLst>
              <a:ext uri="{FF2B5EF4-FFF2-40B4-BE49-F238E27FC236}">
                <a16:creationId xmlns:a16="http://schemas.microsoft.com/office/drawing/2014/main" id="{D1073DA8-9CB6-46E4-0222-17392C17ACEB}"/>
              </a:ext>
            </a:extLst>
          </p:cNvPr>
          <p:cNvPicPr>
            <a:picLocks noChangeAspect="1"/>
          </p:cNvPicPr>
          <p:nvPr/>
        </p:nvPicPr>
        <p:blipFill>
          <a:blip r:embed="rId4" cstate="email">
            <a:alphaModFix amt="90000"/>
            <a:extLst>
              <a:ext uri="{28A0092B-C50C-407E-A947-70E740481C1C}">
                <a14:useLocalDpi xmlns:a14="http://schemas.microsoft.com/office/drawing/2010/main"/>
              </a:ext>
            </a:extLst>
          </a:blip>
          <a:stretch>
            <a:fillRect/>
          </a:stretch>
        </p:blipFill>
        <p:spPr>
          <a:xfrm>
            <a:off x="0" y="-14555"/>
            <a:ext cx="12192000" cy="5778500"/>
          </a:xfrm>
          <a:prstGeom prst="rect">
            <a:avLst/>
          </a:prstGeom>
        </p:spPr>
      </p:pic>
      <p:pic>
        <p:nvPicPr>
          <p:cNvPr id="13" name="Imagen 12">
            <a:extLst>
              <a:ext uri="{FF2B5EF4-FFF2-40B4-BE49-F238E27FC236}">
                <a16:creationId xmlns:a16="http://schemas.microsoft.com/office/drawing/2014/main" id="{D7D94FA1-8091-74ED-00E3-5A1D75C2C2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2579" y="5539319"/>
            <a:ext cx="2453821" cy="478362"/>
          </a:xfrm>
          <a:prstGeom prst="rect">
            <a:avLst/>
          </a:prstGeom>
        </p:spPr>
      </p:pic>
      <p:sp>
        <p:nvSpPr>
          <p:cNvPr id="18" name="CuadroTexto 17">
            <a:extLst>
              <a:ext uri="{FF2B5EF4-FFF2-40B4-BE49-F238E27FC236}">
                <a16:creationId xmlns:a16="http://schemas.microsoft.com/office/drawing/2014/main" id="{AFF8FC52-9D15-E714-8A95-804D1E52CF6B}"/>
              </a:ext>
            </a:extLst>
          </p:cNvPr>
          <p:cNvSpPr txBox="1"/>
          <p:nvPr/>
        </p:nvSpPr>
        <p:spPr>
          <a:xfrm>
            <a:off x="541463" y="3188221"/>
            <a:ext cx="5295107" cy="923330"/>
          </a:xfrm>
          <a:prstGeom prst="rect">
            <a:avLst/>
          </a:prstGeom>
          <a:noFill/>
        </p:spPr>
        <p:txBody>
          <a:bodyPr wrap="square" rtlCol="0">
            <a:spAutoFit/>
          </a:bodyPr>
          <a:lstStyle/>
          <a:p>
            <a:r>
              <a:rPr lang="es-EC" sz="5400" b="1" dirty="0">
                <a:solidFill>
                  <a:schemeClr val="bg1"/>
                </a:solidFill>
                <a:latin typeface="Arial" panose="020B0604020202020204" pitchFamily="34" charset="0"/>
                <a:cs typeface="Arial" panose="020B0604020202020204" pitchFamily="34" charset="0"/>
              </a:rPr>
              <a:t>Memoria Anual</a:t>
            </a:r>
          </a:p>
        </p:txBody>
      </p:sp>
      <p:sp>
        <p:nvSpPr>
          <p:cNvPr id="2" name="Paralelogramo 1">
            <a:extLst>
              <a:ext uri="{FF2B5EF4-FFF2-40B4-BE49-F238E27FC236}">
                <a16:creationId xmlns:a16="http://schemas.microsoft.com/office/drawing/2014/main" id="{14A17FD7-7B24-5F4C-DC19-5C8423C6FD30}"/>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E5F72BDF-505D-EDBE-9EA7-98219285D616}"/>
              </a:ext>
            </a:extLst>
          </p:cNvPr>
          <p:cNvSpPr txBox="1"/>
          <p:nvPr/>
        </p:nvSpPr>
        <p:spPr>
          <a:xfrm>
            <a:off x="444692" y="65327"/>
            <a:ext cx="4537967" cy="353943"/>
          </a:xfrm>
          <a:prstGeom prst="rect">
            <a:avLst/>
          </a:prstGeom>
          <a:noFill/>
        </p:spPr>
        <p:txBody>
          <a:bodyPr wrap="square" rtlCol="0">
            <a:spAutoFit/>
          </a:bodyPr>
          <a:lstStyle/>
          <a:p>
            <a:r>
              <a:rPr lang="es-EC" sz="1700" i="1" dirty="0">
                <a:solidFill>
                  <a:srgbClr val="2D2D93"/>
                </a:solidFill>
                <a:latin typeface="Montserrat" pitchFamily="2" charset="77"/>
              </a:rPr>
              <a:t>Banco de Desarrollo del Ecuador B.P.</a:t>
            </a:r>
          </a:p>
        </p:txBody>
      </p:sp>
      <p:pic>
        <p:nvPicPr>
          <p:cNvPr id="8" name="Imagen 7">
            <a:extLst>
              <a:ext uri="{FF2B5EF4-FFF2-40B4-BE49-F238E27FC236}">
                <a16:creationId xmlns:a16="http://schemas.microsoft.com/office/drawing/2014/main" id="{DB6EA8B5-9CD2-6F43-B385-4CC187E3E70D}"/>
              </a:ext>
            </a:extLst>
          </p:cNvPr>
          <p:cNvPicPr>
            <a:picLocks noChangeAspect="1"/>
          </p:cNvPicPr>
          <p:nvPr/>
        </p:nvPicPr>
        <p:blipFill>
          <a:blip r:embed="rId6"/>
          <a:srcRect/>
          <a:stretch/>
        </p:blipFill>
        <p:spPr>
          <a:xfrm>
            <a:off x="4982659" y="6017681"/>
            <a:ext cx="2192699" cy="573025"/>
          </a:xfrm>
          <a:prstGeom prst="rect">
            <a:avLst/>
          </a:prstGeom>
        </p:spPr>
      </p:pic>
      <p:sp>
        <p:nvSpPr>
          <p:cNvPr id="10" name="CuadroTexto 9">
            <a:extLst>
              <a:ext uri="{FF2B5EF4-FFF2-40B4-BE49-F238E27FC236}">
                <a16:creationId xmlns:a16="http://schemas.microsoft.com/office/drawing/2014/main" id="{4F9C104A-5664-114A-9CCD-4793178055DE}"/>
              </a:ext>
            </a:extLst>
          </p:cNvPr>
          <p:cNvSpPr txBox="1"/>
          <p:nvPr/>
        </p:nvSpPr>
        <p:spPr>
          <a:xfrm>
            <a:off x="541463" y="3729769"/>
            <a:ext cx="3196349" cy="1631216"/>
          </a:xfrm>
          <a:prstGeom prst="rect">
            <a:avLst/>
          </a:prstGeom>
          <a:noFill/>
        </p:spPr>
        <p:txBody>
          <a:bodyPr wrap="square" rtlCol="0">
            <a:spAutoFit/>
          </a:bodyPr>
          <a:lstStyle/>
          <a:p>
            <a:r>
              <a:rPr lang="es-EC" sz="10000" b="1" dirty="0">
                <a:solidFill>
                  <a:schemeClr val="bg1"/>
                </a:solidFill>
                <a:latin typeface="Arial" panose="020B0604020202020204" pitchFamily="34" charset="0"/>
                <a:cs typeface="Arial" panose="020B0604020202020204" pitchFamily="34" charset="0"/>
              </a:rPr>
              <a:t>2025</a:t>
            </a:r>
          </a:p>
        </p:txBody>
      </p:sp>
    </p:spTree>
    <p:extLst>
      <p:ext uri="{BB962C8B-B14F-4D97-AF65-F5344CB8AC3E}">
        <p14:creationId xmlns:p14="http://schemas.microsoft.com/office/powerpoint/2010/main" val="13194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2143-CD3A-F195-9CB6-DECACE30E29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11D26EE-F9FD-9EA8-DFFC-C724B2FDA9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8EF30F99-4A27-E780-C79F-AD1AA54F0449}"/>
              </a:ext>
            </a:extLst>
          </p:cNvPr>
          <p:cNvSpPr txBox="1"/>
          <p:nvPr/>
        </p:nvSpPr>
        <p:spPr>
          <a:xfrm>
            <a:off x="1010400" y="195139"/>
            <a:ext cx="8296160"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Logros Institucionales 2025 </a:t>
            </a:r>
          </a:p>
        </p:txBody>
      </p:sp>
      <p:grpSp>
        <p:nvGrpSpPr>
          <p:cNvPr id="22" name="Grupo 21">
            <a:extLst>
              <a:ext uri="{FF2B5EF4-FFF2-40B4-BE49-F238E27FC236}">
                <a16:creationId xmlns:a16="http://schemas.microsoft.com/office/drawing/2014/main" id="{BA158B6D-94D4-011F-E9F7-996BCD24C560}"/>
              </a:ext>
            </a:extLst>
          </p:cNvPr>
          <p:cNvGrpSpPr/>
          <p:nvPr/>
        </p:nvGrpSpPr>
        <p:grpSpPr>
          <a:xfrm>
            <a:off x="536822" y="1530733"/>
            <a:ext cx="11051361" cy="805767"/>
            <a:chOff x="777819" y="4731246"/>
            <a:chExt cx="11051361" cy="805767"/>
          </a:xfrm>
        </p:grpSpPr>
        <p:sp>
          <p:nvSpPr>
            <p:cNvPr id="23" name="CuadroTexto 22">
              <a:extLst>
                <a:ext uri="{FF2B5EF4-FFF2-40B4-BE49-F238E27FC236}">
                  <a16:creationId xmlns:a16="http://schemas.microsoft.com/office/drawing/2014/main" id="{2BE26C25-61E7-EF34-3CAC-0DA2EFEEDDBF}"/>
                </a:ext>
              </a:extLst>
            </p:cNvPr>
            <p:cNvSpPr txBox="1"/>
            <p:nvPr/>
          </p:nvSpPr>
          <p:spPr>
            <a:xfrm>
              <a:off x="1029180" y="4798349"/>
              <a:ext cx="10800000" cy="738664"/>
            </a:xfrm>
            <a:prstGeom prst="rect">
              <a:avLst/>
            </a:prstGeom>
            <a:noFill/>
            <a:ln w="12700">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Modelo Ecuatoriano de Calidad y Excelencia (MECE)</a:t>
              </a:r>
              <a:endParaRPr lang="es-EC" sz="1400" b="1" dirty="0">
                <a:solidFill>
                  <a:schemeClr val="tx1">
                    <a:lumMod val="65000"/>
                    <a:lumOff val="35000"/>
                  </a:schemeClr>
                </a:solidFill>
                <a:latin typeface="Arial" panose="020B0604020202020204" pitchFamily="34" charset="0"/>
                <a:cs typeface="Arial" panose="020B0604020202020204" pitchFamily="34" charset="0"/>
              </a:endParaRPr>
            </a:p>
            <a:p>
              <a:pPr algn="just"/>
              <a:r>
                <a:rPr lang="es-ES" sz="1400" b="0" dirty="0">
                  <a:solidFill>
                    <a:schemeClr val="tx1">
                      <a:lumMod val="65000"/>
                      <a:lumOff val="35000"/>
                    </a:schemeClr>
                  </a:solidFill>
                  <a:latin typeface="Arial" panose="020B0604020202020204" pitchFamily="34" charset="0"/>
                  <a:cs typeface="Arial" panose="020B0604020202020204" pitchFamily="34" charset="0"/>
                </a:rPr>
                <a:t>El BDE B.P., alcanzó un hito institucional trascendental, al obtener el primer nivel de madurez “Comprometido”, conforme a los parámetros del Modelo Ecuatoriano de Calidad y Excelencia, otorgado por el Ministerio de Trabajo.</a:t>
              </a:r>
              <a:endParaRPr lang="es-EC"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Rectángulo 23">
              <a:extLst>
                <a:ext uri="{FF2B5EF4-FFF2-40B4-BE49-F238E27FC236}">
                  <a16:creationId xmlns:a16="http://schemas.microsoft.com/office/drawing/2014/main" id="{2B6B47D4-0449-35A0-D9B2-45D5A4388E6D}"/>
                </a:ext>
              </a:extLst>
            </p:cNvPr>
            <p:cNvSpPr/>
            <p:nvPr/>
          </p:nvSpPr>
          <p:spPr>
            <a:xfrm>
              <a:off x="777819" y="4731246"/>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25" name="Grupo 24">
            <a:extLst>
              <a:ext uri="{FF2B5EF4-FFF2-40B4-BE49-F238E27FC236}">
                <a16:creationId xmlns:a16="http://schemas.microsoft.com/office/drawing/2014/main" id="{32D0795F-16CA-8ADC-2DFE-23680824459F}"/>
              </a:ext>
            </a:extLst>
          </p:cNvPr>
          <p:cNvGrpSpPr/>
          <p:nvPr/>
        </p:nvGrpSpPr>
        <p:grpSpPr>
          <a:xfrm>
            <a:off x="536822" y="2850391"/>
            <a:ext cx="11051361" cy="805767"/>
            <a:chOff x="777819" y="4731246"/>
            <a:chExt cx="11051361" cy="805767"/>
          </a:xfrm>
        </p:grpSpPr>
        <p:sp>
          <p:nvSpPr>
            <p:cNvPr id="26" name="CuadroTexto 25">
              <a:extLst>
                <a:ext uri="{FF2B5EF4-FFF2-40B4-BE49-F238E27FC236}">
                  <a16:creationId xmlns:a16="http://schemas.microsoft.com/office/drawing/2014/main" id="{4E4DE8FF-3E6F-C74A-4305-9AB134221385}"/>
                </a:ext>
              </a:extLst>
            </p:cNvPr>
            <p:cNvSpPr txBox="1"/>
            <p:nvPr/>
          </p:nvSpPr>
          <p:spPr>
            <a:xfrm>
              <a:off x="1029180" y="4798349"/>
              <a:ext cx="10800000" cy="738664"/>
            </a:xfrm>
            <a:prstGeom prst="rect">
              <a:avLst/>
            </a:prstGeom>
            <a:noFill/>
            <a:ln w="12700">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Premio Ecuatoriano de Calidad y Excelencia – PEC</a:t>
              </a:r>
            </a:p>
            <a:p>
              <a:r>
                <a:rPr lang="es-ES" sz="1400" b="0" dirty="0">
                  <a:solidFill>
                    <a:schemeClr val="tx1">
                      <a:lumMod val="65000"/>
                      <a:lumOff val="35000"/>
                    </a:schemeClr>
                  </a:solidFill>
                  <a:latin typeface="Arial" panose="020B0604020202020204" pitchFamily="34" charset="0"/>
                  <a:cs typeface="Arial" panose="020B0604020202020204" pitchFamily="34" charset="0"/>
                </a:rPr>
                <a:t>El BDE B.P., recibió en el año 2025, la Mención Especial de Buenas Prácticas Sobresalientes en la categoría "Gestión del Conocimiento” obtenido por la implementación del Sistema Integrado Gerencial de Indicadores (SIGI).</a:t>
              </a:r>
              <a:endParaRPr lang="es-EC"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ctángulo 26">
              <a:extLst>
                <a:ext uri="{FF2B5EF4-FFF2-40B4-BE49-F238E27FC236}">
                  <a16:creationId xmlns:a16="http://schemas.microsoft.com/office/drawing/2014/main" id="{D1CE300F-7603-E72B-4EE2-C7B578941E43}"/>
                </a:ext>
              </a:extLst>
            </p:cNvPr>
            <p:cNvSpPr/>
            <p:nvPr/>
          </p:nvSpPr>
          <p:spPr>
            <a:xfrm>
              <a:off x="777819" y="4731246"/>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4" name="Grupo 3">
            <a:extLst>
              <a:ext uri="{FF2B5EF4-FFF2-40B4-BE49-F238E27FC236}">
                <a16:creationId xmlns:a16="http://schemas.microsoft.com/office/drawing/2014/main" id="{75CD4082-8BE1-C990-C85E-4384402E1664}"/>
              </a:ext>
            </a:extLst>
          </p:cNvPr>
          <p:cNvGrpSpPr/>
          <p:nvPr/>
        </p:nvGrpSpPr>
        <p:grpSpPr>
          <a:xfrm>
            <a:off x="536822" y="4237152"/>
            <a:ext cx="11051361" cy="805767"/>
            <a:chOff x="777819" y="4731246"/>
            <a:chExt cx="11051361" cy="805767"/>
          </a:xfrm>
        </p:grpSpPr>
        <p:sp>
          <p:nvSpPr>
            <p:cNvPr id="8" name="CuadroTexto 7">
              <a:extLst>
                <a:ext uri="{FF2B5EF4-FFF2-40B4-BE49-F238E27FC236}">
                  <a16:creationId xmlns:a16="http://schemas.microsoft.com/office/drawing/2014/main" id="{85882266-8B85-9E84-3B83-9FA595A35CF1}"/>
                </a:ext>
              </a:extLst>
            </p:cNvPr>
            <p:cNvSpPr txBox="1"/>
            <p:nvPr/>
          </p:nvSpPr>
          <p:spPr>
            <a:xfrm>
              <a:off x="1029180" y="4798349"/>
              <a:ext cx="10800000" cy="738664"/>
            </a:xfrm>
            <a:prstGeom prst="rect">
              <a:avLst/>
            </a:prstGeom>
            <a:noFill/>
            <a:ln w="12700">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Entrega del Premio al Esfuerzo Fiscal</a:t>
              </a:r>
            </a:p>
            <a:p>
              <a:r>
                <a:rPr lang="es-ES" sz="1400" b="0" dirty="0">
                  <a:solidFill>
                    <a:schemeClr val="tx1">
                      <a:lumMod val="65000"/>
                      <a:lumOff val="35000"/>
                    </a:schemeClr>
                  </a:solidFill>
                  <a:latin typeface="Arial" panose="020B0604020202020204" pitchFamily="34" charset="0"/>
                  <a:cs typeface="Arial" panose="020B0604020202020204" pitchFamily="34" charset="0"/>
                </a:rPr>
                <a:t>El BDE B.P., entregó el Premio al Esfuerzo Fiscal, iniciativa que reconoce el desempeño y la eficiencia en la generación de ingresos propios de los GAD Municipales, entregando USD 1,3 millones en premios al esfuerzo y la buena gestión local.</a:t>
              </a:r>
              <a:endParaRPr lang="es-EC"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59AAA3A6-AF45-F9F6-9742-FE1551809957}"/>
                </a:ext>
              </a:extLst>
            </p:cNvPr>
            <p:cNvSpPr/>
            <p:nvPr/>
          </p:nvSpPr>
          <p:spPr>
            <a:xfrm>
              <a:off x="777819" y="4731246"/>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spTree>
    <p:extLst>
      <p:ext uri="{BB962C8B-B14F-4D97-AF65-F5344CB8AC3E}">
        <p14:creationId xmlns:p14="http://schemas.microsoft.com/office/powerpoint/2010/main" val="2797150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0536-FDCC-5179-6BFE-F44FDF7F7D3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C5926D57-9CA6-8CD5-1387-3ABAA74D19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 y="1"/>
            <a:ext cx="12353627" cy="6915150"/>
          </a:xfrm>
          <a:prstGeom prst="rect">
            <a:avLst/>
          </a:prstGeom>
        </p:spPr>
      </p:pic>
      <p:pic>
        <p:nvPicPr>
          <p:cNvPr id="12" name="Imagen 11">
            <a:extLst>
              <a:ext uri="{FF2B5EF4-FFF2-40B4-BE49-F238E27FC236}">
                <a16:creationId xmlns:a16="http://schemas.microsoft.com/office/drawing/2014/main" id="{32758256-B31B-42A4-DA4A-3D3F6AC1BE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355285" cy="1212993"/>
          </a:xfrm>
          <a:prstGeom prst="rect">
            <a:avLst/>
          </a:prstGeom>
        </p:spPr>
      </p:pic>
      <p:sp>
        <p:nvSpPr>
          <p:cNvPr id="14" name="CuadroTexto 13">
            <a:extLst>
              <a:ext uri="{FF2B5EF4-FFF2-40B4-BE49-F238E27FC236}">
                <a16:creationId xmlns:a16="http://schemas.microsoft.com/office/drawing/2014/main" id="{D1FF2820-9B1D-3833-D27A-E073057DCA05}"/>
              </a:ext>
            </a:extLst>
          </p:cNvPr>
          <p:cNvSpPr txBox="1"/>
          <p:nvPr/>
        </p:nvSpPr>
        <p:spPr>
          <a:xfrm>
            <a:off x="539286" y="1355838"/>
            <a:ext cx="3475153" cy="1323439"/>
          </a:xfrm>
          <a:prstGeom prst="rect">
            <a:avLst/>
          </a:prstGeom>
          <a:noFill/>
        </p:spPr>
        <p:txBody>
          <a:bodyPr wrap="square" rtlCol="0">
            <a:spAutoFit/>
          </a:bodyPr>
          <a:lstStyle/>
          <a:p>
            <a:r>
              <a:rPr lang="es-EC" sz="4000" b="1" dirty="0">
                <a:solidFill>
                  <a:schemeClr val="bg1"/>
                </a:solidFill>
                <a:highlight>
                  <a:srgbClr val="2D2D93"/>
                </a:highlight>
                <a:latin typeface="Arial" panose="020B0604020202020204" pitchFamily="34" charset="0"/>
                <a:cs typeface="Arial" panose="020B0604020202020204" pitchFamily="34" charset="0"/>
              </a:rPr>
              <a:t> Desempeño</a:t>
            </a:r>
          </a:p>
          <a:p>
            <a:r>
              <a:rPr lang="es-EC" sz="4000" b="1" dirty="0">
                <a:solidFill>
                  <a:schemeClr val="bg1"/>
                </a:solidFill>
                <a:highlight>
                  <a:srgbClr val="2D2D93"/>
                </a:highlight>
                <a:latin typeface="Arial" panose="020B0604020202020204" pitchFamily="34" charset="0"/>
                <a:cs typeface="Arial" panose="020B0604020202020204" pitchFamily="34" charset="0"/>
              </a:rPr>
              <a:t> Financiero </a:t>
            </a:r>
          </a:p>
        </p:txBody>
      </p:sp>
      <p:pic>
        <p:nvPicPr>
          <p:cNvPr id="21" name="Imagen 20">
            <a:extLst>
              <a:ext uri="{FF2B5EF4-FFF2-40B4-BE49-F238E27FC236}">
                <a16:creationId xmlns:a16="http://schemas.microsoft.com/office/drawing/2014/main" id="{4E47C629-37F3-2996-6992-3788F3DB6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29B82A50-FF18-BF7B-E9C9-539811F37112}"/>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3E46142E-A60A-5EE8-A9E6-30D7465C6BDD}"/>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sp>
        <p:nvSpPr>
          <p:cNvPr id="4" name="CuadroTexto 3">
            <a:extLst>
              <a:ext uri="{FF2B5EF4-FFF2-40B4-BE49-F238E27FC236}">
                <a16:creationId xmlns:a16="http://schemas.microsoft.com/office/drawing/2014/main" id="{3E8949A5-38A6-47E6-9834-FC3B3AC88CCA}"/>
              </a:ext>
            </a:extLst>
          </p:cNvPr>
          <p:cNvSpPr txBox="1"/>
          <p:nvPr/>
        </p:nvSpPr>
        <p:spPr>
          <a:xfrm>
            <a:off x="539286" y="2695143"/>
            <a:ext cx="1088792" cy="553998"/>
          </a:xfrm>
          <a:prstGeom prst="rect">
            <a:avLst/>
          </a:prstGeom>
          <a:noFill/>
        </p:spPr>
        <p:txBody>
          <a:bodyPr wrap="square" rtlCol="0">
            <a:spAutoFit/>
          </a:bodyPr>
          <a:lstStyle/>
          <a:p>
            <a:r>
              <a:rPr lang="es-EC" sz="3000" dirty="0">
                <a:solidFill>
                  <a:schemeClr val="bg1"/>
                </a:solidFill>
                <a:highlight>
                  <a:srgbClr val="2D2D93"/>
                </a:highlight>
                <a:latin typeface="Arial" panose="020B0604020202020204" pitchFamily="34" charset="0"/>
                <a:cs typeface="Arial" panose="020B0604020202020204" pitchFamily="34" charset="0"/>
              </a:rPr>
              <a:t>2025</a:t>
            </a:r>
          </a:p>
        </p:txBody>
      </p:sp>
      <p:pic>
        <p:nvPicPr>
          <p:cNvPr id="10" name="Imagen 9">
            <a:extLst>
              <a:ext uri="{FF2B5EF4-FFF2-40B4-BE49-F238E27FC236}">
                <a16:creationId xmlns:a16="http://schemas.microsoft.com/office/drawing/2014/main" id="{6E7298DB-DEB0-F544-AC95-317D21F403A2}"/>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413624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EF3D0-2B4C-D486-1296-98D2DF147DF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9C3A4577-5884-EC21-4AAF-A8E166017A5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3FD87595-FCBA-F436-5E9C-2DE2B65ADEF7}"/>
              </a:ext>
            </a:extLst>
          </p:cNvPr>
          <p:cNvSpPr txBox="1"/>
          <p:nvPr/>
        </p:nvSpPr>
        <p:spPr>
          <a:xfrm>
            <a:off x="1010400" y="195139"/>
            <a:ext cx="10555787"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Resumen Desempeño Financiero 2025</a:t>
            </a:r>
          </a:p>
        </p:txBody>
      </p:sp>
      <p:sp>
        <p:nvSpPr>
          <p:cNvPr id="4" name="CuadroTexto 37">
            <a:extLst>
              <a:ext uri="{FF2B5EF4-FFF2-40B4-BE49-F238E27FC236}">
                <a16:creationId xmlns:a16="http://schemas.microsoft.com/office/drawing/2014/main" id="{C21A36EE-C3DD-4DC6-F087-6FC7DFE5E16B}"/>
              </a:ext>
            </a:extLst>
          </p:cNvPr>
          <p:cNvSpPr txBox="1">
            <a:spLocks noChangeArrowheads="1"/>
          </p:cNvSpPr>
          <p:nvPr/>
        </p:nvSpPr>
        <p:spPr bwMode="auto">
          <a:xfrm>
            <a:off x="154427" y="6147181"/>
            <a:ext cx="4993605" cy="646113"/>
          </a:xfrm>
          <a:prstGeom prst="rect">
            <a:avLst/>
          </a:prstGeom>
          <a:solidFill>
            <a:schemeClr val="bg1"/>
          </a:solidFill>
          <a:ln>
            <a:noFill/>
          </a:ln>
        </p:spPr>
        <p:txBody>
          <a:bodyPr wrap="square">
            <a:spAutoFit/>
          </a:bodyP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s-EC" altLang="es-EC" sz="1200" b="1" dirty="0">
                <a:solidFill>
                  <a:schemeClr val="tx1">
                    <a:lumMod val="65000"/>
                    <a:lumOff val="35000"/>
                  </a:schemeClr>
                </a:solidFill>
                <a:ea typeface="MS PGothic" panose="020B0600070205080204" pitchFamily="34" charset="-128"/>
              </a:rPr>
              <a:t>Fuente:</a:t>
            </a:r>
            <a:r>
              <a:rPr lang="es-EC" altLang="es-EC" sz="1200" dirty="0">
                <a:solidFill>
                  <a:schemeClr val="tx1">
                    <a:lumMod val="65000"/>
                    <a:lumOff val="35000"/>
                  </a:schemeClr>
                </a:solidFill>
                <a:ea typeface="MS PGothic" panose="020B0600070205080204" pitchFamily="34" charset="-128"/>
              </a:rPr>
              <a:t> Superintendencia de Bancos, 2026</a:t>
            </a:r>
          </a:p>
          <a:p>
            <a:r>
              <a:rPr lang="es-EC" altLang="es-EC" sz="1200" b="1" dirty="0">
                <a:solidFill>
                  <a:schemeClr val="tx1">
                    <a:lumMod val="65000"/>
                    <a:lumOff val="35000"/>
                  </a:schemeClr>
                </a:solidFill>
                <a:ea typeface="MS PGothic" panose="020B0600070205080204" pitchFamily="34" charset="-128"/>
              </a:rPr>
              <a:t>Elaborado por: </a:t>
            </a:r>
            <a:r>
              <a:rPr lang="es-EC" altLang="es-EC" sz="1200" dirty="0">
                <a:solidFill>
                  <a:schemeClr val="tx1">
                    <a:lumMod val="65000"/>
                    <a:lumOff val="35000"/>
                  </a:schemeClr>
                </a:solidFill>
                <a:ea typeface="MS PGothic" panose="020B0600070205080204" pitchFamily="34" charset="-128"/>
              </a:rPr>
              <a:t>Banco de Desarrollo del Ecuador B.P.</a:t>
            </a:r>
          </a:p>
          <a:p>
            <a:r>
              <a:rPr lang="es-EC" altLang="es-EC" sz="1200" b="1" dirty="0">
                <a:solidFill>
                  <a:schemeClr val="tx1">
                    <a:lumMod val="65000"/>
                    <a:lumOff val="35000"/>
                  </a:schemeClr>
                </a:solidFill>
                <a:ea typeface="MS PGothic" panose="020B0600070205080204" pitchFamily="34" charset="-128"/>
              </a:rPr>
              <a:t>Nota técnica:</a:t>
            </a:r>
            <a:r>
              <a:rPr lang="es-EC" altLang="es-EC" sz="1200" dirty="0">
                <a:solidFill>
                  <a:schemeClr val="tx1">
                    <a:lumMod val="65000"/>
                    <a:lumOff val="35000"/>
                  </a:schemeClr>
                </a:solidFill>
                <a:ea typeface="MS PGothic" panose="020B0600070205080204" pitchFamily="34" charset="-128"/>
              </a:rPr>
              <a:t> cartera bruta = cartera neta + cartera vencida. </a:t>
            </a:r>
          </a:p>
        </p:txBody>
      </p:sp>
      <p:pic>
        <p:nvPicPr>
          <p:cNvPr id="5" name="Imagen 4">
            <a:extLst>
              <a:ext uri="{FF2B5EF4-FFF2-40B4-BE49-F238E27FC236}">
                <a16:creationId xmlns:a16="http://schemas.microsoft.com/office/drawing/2014/main" id="{DC1154BC-E7F5-8002-F6E9-874BD5A8A548}"/>
              </a:ext>
            </a:extLst>
          </p:cNvPr>
          <p:cNvPicPr>
            <a:picLocks noChangeAspect="1"/>
          </p:cNvPicPr>
          <p:nvPr/>
        </p:nvPicPr>
        <p:blipFill>
          <a:blip r:embed="rId3"/>
          <a:stretch>
            <a:fillRect/>
          </a:stretch>
        </p:blipFill>
        <p:spPr>
          <a:xfrm>
            <a:off x="1096691" y="1503449"/>
            <a:ext cx="610649" cy="612244"/>
          </a:xfrm>
          <a:prstGeom prst="rect">
            <a:avLst/>
          </a:prstGeom>
        </p:spPr>
      </p:pic>
      <p:pic>
        <p:nvPicPr>
          <p:cNvPr id="6" name="Imagen 5">
            <a:extLst>
              <a:ext uri="{FF2B5EF4-FFF2-40B4-BE49-F238E27FC236}">
                <a16:creationId xmlns:a16="http://schemas.microsoft.com/office/drawing/2014/main" id="{1A5F3392-F0B1-084F-101A-10D5C3CE7EED}"/>
              </a:ext>
            </a:extLst>
          </p:cNvPr>
          <p:cNvPicPr>
            <a:picLocks noChangeAspect="1"/>
          </p:cNvPicPr>
          <p:nvPr/>
        </p:nvPicPr>
        <p:blipFill>
          <a:blip r:embed="rId4"/>
          <a:stretch>
            <a:fillRect/>
          </a:stretch>
        </p:blipFill>
        <p:spPr>
          <a:xfrm>
            <a:off x="2946821" y="1503449"/>
            <a:ext cx="713389" cy="715312"/>
          </a:xfrm>
          <a:prstGeom prst="rect">
            <a:avLst/>
          </a:prstGeom>
        </p:spPr>
      </p:pic>
      <p:pic>
        <p:nvPicPr>
          <p:cNvPr id="7" name="Imagen 6">
            <a:extLst>
              <a:ext uri="{FF2B5EF4-FFF2-40B4-BE49-F238E27FC236}">
                <a16:creationId xmlns:a16="http://schemas.microsoft.com/office/drawing/2014/main" id="{0EF926F3-EB4D-7BAE-EA64-89F69DE1B5C4}"/>
              </a:ext>
            </a:extLst>
          </p:cNvPr>
          <p:cNvPicPr>
            <a:picLocks noChangeAspect="1"/>
          </p:cNvPicPr>
          <p:nvPr/>
        </p:nvPicPr>
        <p:blipFill>
          <a:blip r:embed="rId5"/>
          <a:stretch>
            <a:fillRect/>
          </a:stretch>
        </p:blipFill>
        <p:spPr>
          <a:xfrm>
            <a:off x="4802794" y="1444669"/>
            <a:ext cx="704135" cy="715312"/>
          </a:xfrm>
          <a:prstGeom prst="rect">
            <a:avLst/>
          </a:prstGeom>
        </p:spPr>
      </p:pic>
      <p:pic>
        <p:nvPicPr>
          <p:cNvPr id="8" name="Imagen 7">
            <a:extLst>
              <a:ext uri="{FF2B5EF4-FFF2-40B4-BE49-F238E27FC236}">
                <a16:creationId xmlns:a16="http://schemas.microsoft.com/office/drawing/2014/main" id="{A0777344-7636-4AC2-E1F4-FE49EE43A50E}"/>
              </a:ext>
            </a:extLst>
          </p:cNvPr>
          <p:cNvPicPr>
            <a:picLocks noChangeAspect="1"/>
          </p:cNvPicPr>
          <p:nvPr/>
        </p:nvPicPr>
        <p:blipFill>
          <a:blip r:embed="rId6"/>
          <a:stretch>
            <a:fillRect/>
          </a:stretch>
        </p:blipFill>
        <p:spPr>
          <a:xfrm>
            <a:off x="8439500" y="1367760"/>
            <a:ext cx="736108" cy="736108"/>
          </a:xfrm>
          <a:prstGeom prst="rect">
            <a:avLst/>
          </a:prstGeom>
        </p:spPr>
      </p:pic>
      <p:pic>
        <p:nvPicPr>
          <p:cNvPr id="9" name="Imagen 8">
            <a:extLst>
              <a:ext uri="{FF2B5EF4-FFF2-40B4-BE49-F238E27FC236}">
                <a16:creationId xmlns:a16="http://schemas.microsoft.com/office/drawing/2014/main" id="{CC4C42D3-17AE-89C6-8884-EEEA1FFAD759}"/>
              </a:ext>
            </a:extLst>
          </p:cNvPr>
          <p:cNvPicPr>
            <a:picLocks noChangeAspect="1"/>
          </p:cNvPicPr>
          <p:nvPr/>
        </p:nvPicPr>
        <p:blipFill>
          <a:blip r:embed="rId7"/>
          <a:stretch>
            <a:fillRect/>
          </a:stretch>
        </p:blipFill>
        <p:spPr>
          <a:xfrm>
            <a:off x="10417250" y="1367760"/>
            <a:ext cx="690931" cy="736108"/>
          </a:xfrm>
          <a:prstGeom prst="rect">
            <a:avLst/>
          </a:prstGeom>
        </p:spPr>
      </p:pic>
      <p:sp>
        <p:nvSpPr>
          <p:cNvPr id="10" name="Flecha: cheurón 9">
            <a:extLst>
              <a:ext uri="{FF2B5EF4-FFF2-40B4-BE49-F238E27FC236}">
                <a16:creationId xmlns:a16="http://schemas.microsoft.com/office/drawing/2014/main" id="{34F2E75E-DD96-B19C-B93E-E41EBD1F5DA2}"/>
              </a:ext>
            </a:extLst>
          </p:cNvPr>
          <p:cNvSpPr/>
          <p:nvPr/>
        </p:nvSpPr>
        <p:spPr>
          <a:xfrm>
            <a:off x="415287"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Activos: USD </a:t>
            </a:r>
            <a:r>
              <a:rPr lang="es-EC" sz="1400" dirty="0">
                <a:latin typeface="Arial" panose="020B0604020202020204" pitchFamily="34" charset="0"/>
                <a:cs typeface="Arial" panose="020B0604020202020204" pitchFamily="34" charset="0"/>
              </a:rPr>
              <a:t>2.392,14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1" name="Flecha: cheurón 10">
            <a:extLst>
              <a:ext uri="{FF2B5EF4-FFF2-40B4-BE49-F238E27FC236}">
                <a16:creationId xmlns:a16="http://schemas.microsoft.com/office/drawing/2014/main" id="{EE88AC9F-F767-5F22-F7CC-4766968C0ACF}"/>
              </a:ext>
            </a:extLst>
          </p:cNvPr>
          <p:cNvSpPr/>
          <p:nvPr/>
        </p:nvSpPr>
        <p:spPr>
          <a:xfrm>
            <a:off x="2312612"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Pasivos: USD </a:t>
            </a:r>
            <a:r>
              <a:rPr lang="es-EC" sz="1400" dirty="0">
                <a:latin typeface="Arial" panose="020B0604020202020204" pitchFamily="34" charset="0"/>
                <a:cs typeface="Arial" panose="020B0604020202020204" pitchFamily="34" charset="0"/>
              </a:rPr>
              <a:t>1.438,14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2" name="Flecha: cheurón 11">
            <a:extLst>
              <a:ext uri="{FF2B5EF4-FFF2-40B4-BE49-F238E27FC236}">
                <a16:creationId xmlns:a16="http://schemas.microsoft.com/office/drawing/2014/main" id="{343539A1-AC36-BE3C-5B03-C3796FBBCC5A}"/>
              </a:ext>
            </a:extLst>
          </p:cNvPr>
          <p:cNvSpPr/>
          <p:nvPr/>
        </p:nvSpPr>
        <p:spPr>
          <a:xfrm>
            <a:off x="4208524"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Cartera Neta: USD </a:t>
            </a:r>
            <a:r>
              <a:rPr lang="es-EC" sz="1400" dirty="0">
                <a:latin typeface="Arial" panose="020B0604020202020204" pitchFamily="34" charset="0"/>
                <a:cs typeface="Arial" panose="020B0604020202020204" pitchFamily="34" charset="0"/>
              </a:rPr>
              <a:t>1.618,40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3" name="Flecha: cheurón 12">
            <a:extLst>
              <a:ext uri="{FF2B5EF4-FFF2-40B4-BE49-F238E27FC236}">
                <a16:creationId xmlns:a16="http://schemas.microsoft.com/office/drawing/2014/main" id="{AD3C72BB-2582-CDA6-6E79-47D59B03A8DE}"/>
              </a:ext>
            </a:extLst>
          </p:cNvPr>
          <p:cNvSpPr/>
          <p:nvPr/>
        </p:nvSpPr>
        <p:spPr>
          <a:xfrm>
            <a:off x="6115577"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Cartera Bruta: USD </a:t>
            </a:r>
            <a:r>
              <a:rPr lang="es-EC" sz="1400" dirty="0">
                <a:latin typeface="Arial" panose="020B0604020202020204" pitchFamily="34" charset="0"/>
                <a:cs typeface="Arial" panose="020B0604020202020204" pitchFamily="34" charset="0"/>
              </a:rPr>
              <a:t>1.718,40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5" name="Flecha: cheurón 14">
            <a:extLst>
              <a:ext uri="{FF2B5EF4-FFF2-40B4-BE49-F238E27FC236}">
                <a16:creationId xmlns:a16="http://schemas.microsoft.com/office/drawing/2014/main" id="{054F3F8A-50DB-DE7A-110D-11F7881D6A7F}"/>
              </a:ext>
            </a:extLst>
          </p:cNvPr>
          <p:cNvSpPr/>
          <p:nvPr/>
        </p:nvSpPr>
        <p:spPr>
          <a:xfrm>
            <a:off x="8021223"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Patrimonio: USD </a:t>
            </a:r>
            <a:r>
              <a:rPr lang="es-EC" sz="1400" dirty="0">
                <a:solidFill>
                  <a:schemeClr val="bg1"/>
                </a:solidFill>
                <a:latin typeface="Arial" panose="020B0604020202020204" pitchFamily="34" charset="0"/>
                <a:cs typeface="Arial" panose="020B0604020202020204" pitchFamily="34" charset="0"/>
              </a:rPr>
              <a:t>953</a:t>
            </a:r>
            <a:r>
              <a:rPr lang="es-EC" sz="1400" dirty="0">
                <a:latin typeface="Arial" panose="020B0604020202020204" pitchFamily="34" charset="0"/>
                <a:cs typeface="Arial" panose="020B0604020202020204" pitchFamily="34" charset="0"/>
              </a:rPr>
              <a:t>,99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7" name="Flecha: cheurón 16">
            <a:extLst>
              <a:ext uri="{FF2B5EF4-FFF2-40B4-BE49-F238E27FC236}">
                <a16:creationId xmlns:a16="http://schemas.microsoft.com/office/drawing/2014/main" id="{C6CEFAC6-8518-9BA8-6A22-B155E340F7BA}"/>
              </a:ext>
            </a:extLst>
          </p:cNvPr>
          <p:cNvSpPr/>
          <p:nvPr/>
        </p:nvSpPr>
        <p:spPr>
          <a:xfrm>
            <a:off x="9906480" y="2413864"/>
            <a:ext cx="2159540" cy="1226196"/>
          </a:xfrm>
          <a:prstGeom prst="chevron">
            <a:avLst>
              <a:gd name="adj" fmla="val 28109"/>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Arial" panose="020B0604020202020204" pitchFamily="34" charset="0"/>
                <a:cs typeface="Arial" panose="020B0604020202020204" pitchFamily="34" charset="0"/>
              </a:rPr>
              <a:t>Utilidades: USD </a:t>
            </a:r>
            <a:r>
              <a:rPr lang="es-EC" sz="1400" b="1" dirty="0">
                <a:solidFill>
                  <a:schemeClr val="bg1"/>
                </a:solidFill>
                <a:latin typeface="Arial" panose="020B0604020202020204" pitchFamily="34" charset="0"/>
                <a:cs typeface="Arial" panose="020B0604020202020204" pitchFamily="34" charset="0"/>
              </a:rPr>
              <a:t>85</a:t>
            </a:r>
            <a:r>
              <a:rPr lang="es-EC" sz="1400" dirty="0">
                <a:latin typeface="Arial" panose="020B0604020202020204" pitchFamily="34" charset="0"/>
                <a:cs typeface="Arial" panose="020B0604020202020204" pitchFamily="34" charset="0"/>
              </a:rPr>
              <a:t>,74  millones</a:t>
            </a:r>
            <a:r>
              <a:rPr lang="es-ES" sz="1400" b="1" dirty="0">
                <a:solidFill>
                  <a:schemeClr val="bg1"/>
                </a:solidFill>
                <a:latin typeface="Arial" panose="020B0604020202020204" pitchFamily="34" charset="0"/>
                <a:cs typeface="Arial" panose="020B0604020202020204" pitchFamily="34" charset="0"/>
              </a:rPr>
              <a:t>  </a:t>
            </a:r>
            <a:endParaRPr lang="es-EC" sz="1400" b="1" dirty="0">
              <a:solidFill>
                <a:schemeClr val="bg1"/>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BD6015E3-BABB-8F22-E9C5-53DCB99BC5FA}"/>
              </a:ext>
            </a:extLst>
          </p:cNvPr>
          <p:cNvSpPr txBox="1"/>
          <p:nvPr/>
        </p:nvSpPr>
        <p:spPr>
          <a:xfrm>
            <a:off x="0" y="2875107"/>
            <a:ext cx="648000" cy="323165"/>
          </a:xfrm>
          <a:prstGeom prst="rect">
            <a:avLst/>
          </a:prstGeom>
          <a:solidFill>
            <a:srgbClr val="FFCB25"/>
          </a:solidFill>
        </p:spPr>
        <p:txBody>
          <a:bodyPr wrap="square" rtlCol="0">
            <a:spAutoFit/>
          </a:bodyPr>
          <a:lstStyle/>
          <a:p>
            <a:pPr algn="ctr"/>
            <a:r>
              <a:rPr lang="es-ES" sz="1500" dirty="0">
                <a:latin typeface="Arial" panose="020B0604020202020204" pitchFamily="34" charset="0"/>
                <a:cs typeface="Arial" panose="020B0604020202020204" pitchFamily="34" charset="0"/>
              </a:rPr>
              <a:t>2025</a:t>
            </a:r>
            <a:endParaRPr lang="es-EC" sz="1500" dirty="0">
              <a:latin typeface="Arial" panose="020B0604020202020204" pitchFamily="34" charset="0"/>
              <a:cs typeface="Arial" panose="020B0604020202020204" pitchFamily="34" charset="0"/>
            </a:endParaRPr>
          </a:p>
        </p:txBody>
      </p:sp>
      <p:sp>
        <p:nvSpPr>
          <p:cNvPr id="21" name="Flecha: cheurón 20">
            <a:extLst>
              <a:ext uri="{FF2B5EF4-FFF2-40B4-BE49-F238E27FC236}">
                <a16:creationId xmlns:a16="http://schemas.microsoft.com/office/drawing/2014/main" id="{A846C20E-4360-7692-A552-D2C4267FF872}"/>
              </a:ext>
            </a:extLst>
          </p:cNvPr>
          <p:cNvSpPr/>
          <p:nvPr/>
        </p:nvSpPr>
        <p:spPr>
          <a:xfrm>
            <a:off x="415287" y="4483755"/>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Activos: USD </a:t>
            </a:r>
            <a:r>
              <a:rPr lang="es-EC" sz="1400" dirty="0">
                <a:solidFill>
                  <a:srgbClr val="2D2D93"/>
                </a:solidFill>
                <a:latin typeface="Arial" panose="020B0604020202020204" pitchFamily="34" charset="0"/>
                <a:cs typeface="Arial" panose="020B0604020202020204" pitchFamily="34" charset="0"/>
              </a:rPr>
              <a:t>2.259,90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23" name="Flecha: cheurón 22">
            <a:extLst>
              <a:ext uri="{FF2B5EF4-FFF2-40B4-BE49-F238E27FC236}">
                <a16:creationId xmlns:a16="http://schemas.microsoft.com/office/drawing/2014/main" id="{61E492A9-F06F-0D8B-A9BC-8DAF055DF91A}"/>
              </a:ext>
            </a:extLst>
          </p:cNvPr>
          <p:cNvSpPr/>
          <p:nvPr/>
        </p:nvSpPr>
        <p:spPr>
          <a:xfrm>
            <a:off x="2281147" y="4495580"/>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Pasivos: USD </a:t>
            </a:r>
            <a:r>
              <a:rPr lang="es-EC" sz="1400" dirty="0">
                <a:solidFill>
                  <a:srgbClr val="2D2D93"/>
                </a:solidFill>
                <a:latin typeface="Arial" panose="020B0604020202020204" pitchFamily="34" charset="0"/>
                <a:cs typeface="Arial" panose="020B0604020202020204" pitchFamily="34" charset="0"/>
              </a:rPr>
              <a:t>1.345,40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25" name="Flecha: cheurón 24">
            <a:extLst>
              <a:ext uri="{FF2B5EF4-FFF2-40B4-BE49-F238E27FC236}">
                <a16:creationId xmlns:a16="http://schemas.microsoft.com/office/drawing/2014/main" id="{6DEA651A-33FC-1BA0-908A-EDB550BFD197}"/>
              </a:ext>
            </a:extLst>
          </p:cNvPr>
          <p:cNvSpPr/>
          <p:nvPr/>
        </p:nvSpPr>
        <p:spPr>
          <a:xfrm>
            <a:off x="4177059" y="4495580"/>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Cartera Neta: USD </a:t>
            </a:r>
            <a:r>
              <a:rPr lang="es-EC" sz="1400" dirty="0">
                <a:solidFill>
                  <a:srgbClr val="2D2D93"/>
                </a:solidFill>
                <a:latin typeface="Arial" panose="020B0604020202020204" pitchFamily="34" charset="0"/>
                <a:cs typeface="Arial" panose="020B0604020202020204" pitchFamily="34" charset="0"/>
              </a:rPr>
              <a:t>1.601,20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27" name="Flecha: cheurón 26">
            <a:extLst>
              <a:ext uri="{FF2B5EF4-FFF2-40B4-BE49-F238E27FC236}">
                <a16:creationId xmlns:a16="http://schemas.microsoft.com/office/drawing/2014/main" id="{C7314FDC-815E-3E09-726C-30B3B115108E}"/>
              </a:ext>
            </a:extLst>
          </p:cNvPr>
          <p:cNvSpPr/>
          <p:nvPr/>
        </p:nvSpPr>
        <p:spPr>
          <a:xfrm>
            <a:off x="6084112" y="4495580"/>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Cartera Bruta: USD </a:t>
            </a:r>
            <a:r>
              <a:rPr lang="es-EC" sz="1400" dirty="0">
                <a:solidFill>
                  <a:srgbClr val="2D2D93"/>
                </a:solidFill>
                <a:latin typeface="Arial" panose="020B0604020202020204" pitchFamily="34" charset="0"/>
                <a:cs typeface="Arial" panose="020B0604020202020204" pitchFamily="34" charset="0"/>
              </a:rPr>
              <a:t>1.686,40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29" name="Flecha: cheurón 28">
            <a:extLst>
              <a:ext uri="{FF2B5EF4-FFF2-40B4-BE49-F238E27FC236}">
                <a16:creationId xmlns:a16="http://schemas.microsoft.com/office/drawing/2014/main" id="{CA7593A3-CB60-DF02-9D31-FF2B956B9722}"/>
              </a:ext>
            </a:extLst>
          </p:cNvPr>
          <p:cNvSpPr/>
          <p:nvPr/>
        </p:nvSpPr>
        <p:spPr>
          <a:xfrm>
            <a:off x="7989758" y="4495580"/>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Patrimonio: USD </a:t>
            </a:r>
            <a:r>
              <a:rPr lang="es-EC" sz="1400" dirty="0">
                <a:solidFill>
                  <a:srgbClr val="2D2D93"/>
                </a:solidFill>
                <a:latin typeface="Arial" panose="020B0604020202020204" pitchFamily="34" charset="0"/>
                <a:cs typeface="Arial" panose="020B0604020202020204" pitchFamily="34" charset="0"/>
              </a:rPr>
              <a:t>914,40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31" name="Flecha: cheurón 30">
            <a:extLst>
              <a:ext uri="{FF2B5EF4-FFF2-40B4-BE49-F238E27FC236}">
                <a16:creationId xmlns:a16="http://schemas.microsoft.com/office/drawing/2014/main" id="{15E26302-0785-58FC-53F7-2920521467AA}"/>
              </a:ext>
            </a:extLst>
          </p:cNvPr>
          <p:cNvSpPr/>
          <p:nvPr/>
        </p:nvSpPr>
        <p:spPr>
          <a:xfrm>
            <a:off x="9875015" y="4495580"/>
            <a:ext cx="2159540" cy="1226196"/>
          </a:xfrm>
          <a:prstGeom prst="chevron">
            <a:avLst>
              <a:gd name="adj" fmla="val 28109"/>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2D2D93"/>
                </a:solidFill>
                <a:latin typeface="Arial" panose="020B0604020202020204" pitchFamily="34" charset="0"/>
                <a:cs typeface="Arial" panose="020B0604020202020204" pitchFamily="34" charset="0"/>
              </a:rPr>
              <a:t>Utilidades: USD </a:t>
            </a:r>
            <a:r>
              <a:rPr lang="es-EC" sz="1400" dirty="0">
                <a:solidFill>
                  <a:srgbClr val="2D2D93"/>
                </a:solidFill>
                <a:latin typeface="Arial" panose="020B0604020202020204" pitchFamily="34" charset="0"/>
                <a:cs typeface="Arial" panose="020B0604020202020204" pitchFamily="34" charset="0"/>
              </a:rPr>
              <a:t>62,10  millones</a:t>
            </a:r>
            <a:r>
              <a:rPr lang="es-ES" sz="1400" b="1" dirty="0">
                <a:solidFill>
                  <a:srgbClr val="2D2D93"/>
                </a:solidFill>
                <a:latin typeface="Arial" panose="020B0604020202020204" pitchFamily="34" charset="0"/>
                <a:cs typeface="Arial" panose="020B0604020202020204" pitchFamily="34" charset="0"/>
              </a:rPr>
              <a:t>  </a:t>
            </a:r>
            <a:endParaRPr lang="es-EC" sz="1400" b="1" dirty="0">
              <a:solidFill>
                <a:srgbClr val="2D2D93"/>
              </a:solidFill>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1C0504C1-9EC3-32BF-56DE-29828D1911A8}"/>
              </a:ext>
            </a:extLst>
          </p:cNvPr>
          <p:cNvSpPr txBox="1"/>
          <p:nvPr/>
        </p:nvSpPr>
        <p:spPr>
          <a:xfrm>
            <a:off x="-31465" y="4956823"/>
            <a:ext cx="648000" cy="323165"/>
          </a:xfrm>
          <a:prstGeom prst="rect">
            <a:avLst/>
          </a:prstGeom>
          <a:solidFill>
            <a:srgbClr val="FFCB25"/>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2024</a:t>
            </a:r>
            <a:endParaRPr lang="es-EC" dirty="0"/>
          </a:p>
        </p:txBody>
      </p:sp>
      <p:pic>
        <p:nvPicPr>
          <p:cNvPr id="34" name="Imagen 33">
            <a:extLst>
              <a:ext uri="{FF2B5EF4-FFF2-40B4-BE49-F238E27FC236}">
                <a16:creationId xmlns:a16="http://schemas.microsoft.com/office/drawing/2014/main" id="{1D19A490-0CB1-6D6C-C2E6-ABAEEB12E956}"/>
              </a:ext>
            </a:extLst>
          </p:cNvPr>
          <p:cNvPicPr>
            <a:picLocks noChangeAspect="1"/>
          </p:cNvPicPr>
          <p:nvPr/>
        </p:nvPicPr>
        <p:blipFill>
          <a:blip r:embed="rId5"/>
          <a:stretch>
            <a:fillRect/>
          </a:stretch>
        </p:blipFill>
        <p:spPr>
          <a:xfrm>
            <a:off x="6612093" y="1444669"/>
            <a:ext cx="722243" cy="733708"/>
          </a:xfrm>
          <a:prstGeom prst="rect">
            <a:avLst/>
          </a:prstGeom>
        </p:spPr>
      </p:pic>
      <p:sp>
        <p:nvSpPr>
          <p:cNvPr id="35" name="Flecha: hacia arriba 34">
            <a:extLst>
              <a:ext uri="{FF2B5EF4-FFF2-40B4-BE49-F238E27FC236}">
                <a16:creationId xmlns:a16="http://schemas.microsoft.com/office/drawing/2014/main" id="{A2562564-BEDD-0F83-8CAE-1D5DCCAC84ED}"/>
              </a:ext>
            </a:extLst>
          </p:cNvPr>
          <p:cNvSpPr/>
          <p:nvPr/>
        </p:nvSpPr>
        <p:spPr>
          <a:xfrm>
            <a:off x="1478609"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hacia arriba 35">
            <a:extLst>
              <a:ext uri="{FF2B5EF4-FFF2-40B4-BE49-F238E27FC236}">
                <a16:creationId xmlns:a16="http://schemas.microsoft.com/office/drawing/2014/main" id="{0ED5F5FF-D847-B4CD-6FF3-76D0C664A117}"/>
              </a:ext>
            </a:extLst>
          </p:cNvPr>
          <p:cNvSpPr/>
          <p:nvPr/>
        </p:nvSpPr>
        <p:spPr>
          <a:xfrm>
            <a:off x="3459811"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Flecha: hacia arriba 36">
            <a:extLst>
              <a:ext uri="{FF2B5EF4-FFF2-40B4-BE49-F238E27FC236}">
                <a16:creationId xmlns:a16="http://schemas.microsoft.com/office/drawing/2014/main" id="{1105E362-97F7-5D0D-55E3-4B9E1F687C89}"/>
              </a:ext>
            </a:extLst>
          </p:cNvPr>
          <p:cNvSpPr/>
          <p:nvPr/>
        </p:nvSpPr>
        <p:spPr>
          <a:xfrm>
            <a:off x="5372922"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Flecha: hacia arriba 37">
            <a:extLst>
              <a:ext uri="{FF2B5EF4-FFF2-40B4-BE49-F238E27FC236}">
                <a16:creationId xmlns:a16="http://schemas.microsoft.com/office/drawing/2014/main" id="{C65EBEC7-C30B-FFBE-FF68-F3EA0F3439D7}"/>
              </a:ext>
            </a:extLst>
          </p:cNvPr>
          <p:cNvSpPr/>
          <p:nvPr/>
        </p:nvSpPr>
        <p:spPr>
          <a:xfrm>
            <a:off x="7286032"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Flecha: hacia arriba 38">
            <a:extLst>
              <a:ext uri="{FF2B5EF4-FFF2-40B4-BE49-F238E27FC236}">
                <a16:creationId xmlns:a16="http://schemas.microsoft.com/office/drawing/2014/main" id="{C239D184-6A22-8511-8FBB-34C542A75FB6}"/>
              </a:ext>
            </a:extLst>
          </p:cNvPr>
          <p:cNvSpPr/>
          <p:nvPr/>
        </p:nvSpPr>
        <p:spPr>
          <a:xfrm>
            <a:off x="9111591"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Flecha: hacia arriba 39">
            <a:extLst>
              <a:ext uri="{FF2B5EF4-FFF2-40B4-BE49-F238E27FC236}">
                <a16:creationId xmlns:a16="http://schemas.microsoft.com/office/drawing/2014/main" id="{80891383-B2E4-9911-858F-6FB9F180D98E}"/>
              </a:ext>
            </a:extLst>
          </p:cNvPr>
          <p:cNvSpPr/>
          <p:nvPr/>
        </p:nvSpPr>
        <p:spPr>
          <a:xfrm>
            <a:off x="10985794" y="3766218"/>
            <a:ext cx="622570" cy="51556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CuadroTexto 40">
            <a:extLst>
              <a:ext uri="{FF2B5EF4-FFF2-40B4-BE49-F238E27FC236}">
                <a16:creationId xmlns:a16="http://schemas.microsoft.com/office/drawing/2014/main" id="{FCF87E30-8D6C-2F53-D259-5230359218C3}"/>
              </a:ext>
            </a:extLst>
          </p:cNvPr>
          <p:cNvSpPr txBox="1"/>
          <p:nvPr/>
        </p:nvSpPr>
        <p:spPr>
          <a:xfrm>
            <a:off x="772691" y="3862419"/>
            <a:ext cx="648000"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5,9%</a:t>
            </a:r>
            <a:endParaRPr lang="es-EC" dirty="0"/>
          </a:p>
        </p:txBody>
      </p:sp>
      <p:sp>
        <p:nvSpPr>
          <p:cNvPr id="42" name="CuadroTexto 41">
            <a:extLst>
              <a:ext uri="{FF2B5EF4-FFF2-40B4-BE49-F238E27FC236}">
                <a16:creationId xmlns:a16="http://schemas.microsoft.com/office/drawing/2014/main" id="{9922CA20-9DE0-3AA4-7C36-11CAD5101C43}"/>
              </a:ext>
            </a:extLst>
          </p:cNvPr>
          <p:cNvSpPr txBox="1"/>
          <p:nvPr/>
        </p:nvSpPr>
        <p:spPr>
          <a:xfrm>
            <a:off x="2792805" y="3862419"/>
            <a:ext cx="648000"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6,9%</a:t>
            </a:r>
            <a:endParaRPr lang="es-EC" dirty="0"/>
          </a:p>
        </p:txBody>
      </p:sp>
      <p:sp>
        <p:nvSpPr>
          <p:cNvPr id="43" name="CuadroTexto 42">
            <a:extLst>
              <a:ext uri="{FF2B5EF4-FFF2-40B4-BE49-F238E27FC236}">
                <a16:creationId xmlns:a16="http://schemas.microsoft.com/office/drawing/2014/main" id="{51ED510B-A56E-05AF-E7BB-FAF35D661BA9}"/>
              </a:ext>
            </a:extLst>
          </p:cNvPr>
          <p:cNvSpPr txBox="1"/>
          <p:nvPr/>
        </p:nvSpPr>
        <p:spPr>
          <a:xfrm>
            <a:off x="4686463" y="3862419"/>
            <a:ext cx="648000"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1,1%</a:t>
            </a:r>
            <a:endParaRPr lang="es-EC" dirty="0"/>
          </a:p>
        </p:txBody>
      </p:sp>
      <p:sp>
        <p:nvSpPr>
          <p:cNvPr id="44" name="CuadroTexto 43">
            <a:extLst>
              <a:ext uri="{FF2B5EF4-FFF2-40B4-BE49-F238E27FC236}">
                <a16:creationId xmlns:a16="http://schemas.microsoft.com/office/drawing/2014/main" id="{3D4FE73E-1597-ED81-5923-72EEF7AC058E}"/>
              </a:ext>
            </a:extLst>
          </p:cNvPr>
          <p:cNvSpPr txBox="1"/>
          <p:nvPr/>
        </p:nvSpPr>
        <p:spPr>
          <a:xfrm>
            <a:off x="6638480" y="3862419"/>
            <a:ext cx="648000"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1,9%</a:t>
            </a:r>
            <a:endParaRPr lang="es-EC" dirty="0"/>
          </a:p>
        </p:txBody>
      </p:sp>
      <p:sp>
        <p:nvSpPr>
          <p:cNvPr id="45" name="CuadroTexto 44">
            <a:extLst>
              <a:ext uri="{FF2B5EF4-FFF2-40B4-BE49-F238E27FC236}">
                <a16:creationId xmlns:a16="http://schemas.microsoft.com/office/drawing/2014/main" id="{823635B3-6A04-7F31-E559-66FBA19F880C}"/>
              </a:ext>
            </a:extLst>
          </p:cNvPr>
          <p:cNvSpPr txBox="1"/>
          <p:nvPr/>
        </p:nvSpPr>
        <p:spPr>
          <a:xfrm>
            <a:off x="8444587" y="3862419"/>
            <a:ext cx="648000"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4,3%</a:t>
            </a:r>
            <a:endParaRPr lang="es-EC" dirty="0"/>
          </a:p>
        </p:txBody>
      </p:sp>
      <p:sp>
        <p:nvSpPr>
          <p:cNvPr id="46" name="CuadroTexto 45">
            <a:extLst>
              <a:ext uri="{FF2B5EF4-FFF2-40B4-BE49-F238E27FC236}">
                <a16:creationId xmlns:a16="http://schemas.microsoft.com/office/drawing/2014/main" id="{9AEA0815-A526-355B-5938-AA934DB18B35}"/>
              </a:ext>
            </a:extLst>
          </p:cNvPr>
          <p:cNvSpPr txBox="1"/>
          <p:nvPr/>
        </p:nvSpPr>
        <p:spPr>
          <a:xfrm>
            <a:off x="10172870" y="3862419"/>
            <a:ext cx="726569" cy="323165"/>
          </a:xfrm>
          <a:prstGeom prst="rect">
            <a:avLst/>
          </a:prstGeom>
          <a:solidFill>
            <a:schemeClr val="accent6">
              <a:lumMod val="20000"/>
              <a:lumOff val="80000"/>
            </a:schemeClr>
          </a:solidFill>
        </p:spPr>
        <p:txBody>
          <a:bodyPr wrap="square" rtlCol="0">
            <a:spAutoFit/>
          </a:bodyPr>
          <a:lstStyle>
            <a:defPPr>
              <a:defRPr lang="es-EC"/>
            </a:defPPr>
            <a:lvl1pPr algn="ctr">
              <a:defRPr sz="1500">
                <a:latin typeface="Arial" panose="020B0604020202020204" pitchFamily="34" charset="0"/>
                <a:cs typeface="Arial" panose="020B0604020202020204" pitchFamily="34" charset="0"/>
              </a:defRPr>
            </a:lvl1pPr>
          </a:lstStyle>
          <a:p>
            <a:r>
              <a:rPr lang="es-ES" dirty="0"/>
              <a:t>38,1%</a:t>
            </a:r>
            <a:endParaRPr lang="es-EC" dirty="0"/>
          </a:p>
        </p:txBody>
      </p:sp>
    </p:spTree>
    <p:extLst>
      <p:ext uri="{BB962C8B-B14F-4D97-AF65-F5344CB8AC3E}">
        <p14:creationId xmlns:p14="http://schemas.microsoft.com/office/powerpoint/2010/main" val="251167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4AD3-AB1A-B668-435D-8CA3E3007C3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588A1AB-8487-E2D7-D958-605A8D0D6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 y="1"/>
            <a:ext cx="12353627" cy="6915150"/>
          </a:xfrm>
          <a:prstGeom prst="rect">
            <a:avLst/>
          </a:prstGeom>
        </p:spPr>
      </p:pic>
      <p:pic>
        <p:nvPicPr>
          <p:cNvPr id="12" name="Imagen 11">
            <a:extLst>
              <a:ext uri="{FF2B5EF4-FFF2-40B4-BE49-F238E27FC236}">
                <a16:creationId xmlns:a16="http://schemas.microsoft.com/office/drawing/2014/main" id="{2C2FDB8C-241C-2F16-F1B8-CAEA7D270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355285" cy="1212993"/>
          </a:xfrm>
          <a:prstGeom prst="rect">
            <a:avLst/>
          </a:prstGeom>
        </p:spPr>
      </p:pic>
      <p:sp>
        <p:nvSpPr>
          <p:cNvPr id="14" name="CuadroTexto 13">
            <a:extLst>
              <a:ext uri="{FF2B5EF4-FFF2-40B4-BE49-F238E27FC236}">
                <a16:creationId xmlns:a16="http://schemas.microsoft.com/office/drawing/2014/main" id="{EB719347-BE33-3FDC-3ACC-21BA1C6195D1}"/>
              </a:ext>
            </a:extLst>
          </p:cNvPr>
          <p:cNvSpPr txBox="1"/>
          <p:nvPr/>
        </p:nvSpPr>
        <p:spPr>
          <a:xfrm>
            <a:off x="539286" y="1266706"/>
            <a:ext cx="6957532" cy="1323439"/>
          </a:xfrm>
          <a:prstGeom prst="rect">
            <a:avLst/>
          </a:prstGeom>
          <a:noFill/>
        </p:spPr>
        <p:txBody>
          <a:bodyPr wrap="square" rtlCol="0">
            <a:spAutoFit/>
          </a:bodyPr>
          <a:lstStyle/>
          <a:p>
            <a:r>
              <a:rPr lang="es-EC" sz="4000" b="1" dirty="0">
                <a:solidFill>
                  <a:schemeClr val="bg1"/>
                </a:solidFill>
                <a:highlight>
                  <a:srgbClr val="2D2D93"/>
                </a:highlight>
                <a:latin typeface="Arial" panose="020B0604020202020204" pitchFamily="34" charset="0"/>
                <a:cs typeface="Arial" panose="020B0604020202020204" pitchFamily="34" charset="0"/>
              </a:rPr>
              <a:t> Desempeño</a:t>
            </a:r>
          </a:p>
          <a:p>
            <a:r>
              <a:rPr lang="es-EC" sz="4000" b="1" dirty="0">
                <a:solidFill>
                  <a:schemeClr val="bg1"/>
                </a:solidFill>
                <a:highlight>
                  <a:srgbClr val="2D2D93"/>
                </a:highlight>
                <a:latin typeface="Arial" panose="020B0604020202020204" pitchFamily="34" charset="0"/>
                <a:cs typeface="Arial" panose="020B0604020202020204" pitchFamily="34" charset="0"/>
              </a:rPr>
              <a:t> Crediticio</a:t>
            </a:r>
          </a:p>
        </p:txBody>
      </p:sp>
      <p:pic>
        <p:nvPicPr>
          <p:cNvPr id="21" name="Imagen 20">
            <a:extLst>
              <a:ext uri="{FF2B5EF4-FFF2-40B4-BE49-F238E27FC236}">
                <a16:creationId xmlns:a16="http://schemas.microsoft.com/office/drawing/2014/main" id="{CBE2BA02-4C3C-CC81-D649-346D720C41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353B3ACF-655F-846B-3EBC-E7B813459C8C}"/>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92C7038E-CA22-419C-7D9D-54D9131EDE60}"/>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sp>
        <p:nvSpPr>
          <p:cNvPr id="4" name="CuadroTexto 3">
            <a:extLst>
              <a:ext uri="{FF2B5EF4-FFF2-40B4-BE49-F238E27FC236}">
                <a16:creationId xmlns:a16="http://schemas.microsoft.com/office/drawing/2014/main" id="{5961CE5F-23D7-F107-8584-551B4B671B0D}"/>
              </a:ext>
            </a:extLst>
          </p:cNvPr>
          <p:cNvSpPr txBox="1"/>
          <p:nvPr/>
        </p:nvSpPr>
        <p:spPr>
          <a:xfrm>
            <a:off x="639647" y="2599824"/>
            <a:ext cx="6957532" cy="477054"/>
          </a:xfrm>
          <a:prstGeom prst="rect">
            <a:avLst/>
          </a:prstGeom>
          <a:noFill/>
        </p:spPr>
        <p:txBody>
          <a:bodyPr wrap="square" rtlCol="0">
            <a:spAutoFit/>
          </a:bodyPr>
          <a:lstStyle/>
          <a:p>
            <a:r>
              <a:rPr lang="es-EC" sz="2500" dirty="0">
                <a:solidFill>
                  <a:schemeClr val="bg1"/>
                </a:solidFill>
                <a:highlight>
                  <a:srgbClr val="2D2D93"/>
                </a:highlight>
                <a:latin typeface="Arial" panose="020B0604020202020204" pitchFamily="34" charset="0"/>
                <a:cs typeface="Arial" panose="020B0604020202020204" pitchFamily="34" charset="0"/>
              </a:rPr>
              <a:t>2025</a:t>
            </a:r>
          </a:p>
        </p:txBody>
      </p:sp>
      <p:pic>
        <p:nvPicPr>
          <p:cNvPr id="10" name="Imagen 9">
            <a:extLst>
              <a:ext uri="{FF2B5EF4-FFF2-40B4-BE49-F238E27FC236}">
                <a16:creationId xmlns:a16="http://schemas.microsoft.com/office/drawing/2014/main" id="{E51D773D-E87D-3D46-B266-96B4783B3D3B}"/>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352630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A0D2-E288-9B2A-C373-4664ABDE9F6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6FBE7345-DB46-8B35-2BC4-15AD9DF7439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B40A4DFB-4FE6-58D1-9EC9-E05C48031450}"/>
              </a:ext>
            </a:extLst>
          </p:cNvPr>
          <p:cNvSpPr txBox="1"/>
          <p:nvPr/>
        </p:nvSpPr>
        <p:spPr>
          <a:xfrm>
            <a:off x="1010399" y="195139"/>
            <a:ext cx="5040000"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Aprobaciones 2025 </a:t>
            </a:r>
          </a:p>
        </p:txBody>
      </p:sp>
      <p:sp>
        <p:nvSpPr>
          <p:cNvPr id="6" name="Rectángulo: esquinas redondeadas 5">
            <a:extLst>
              <a:ext uri="{FF2B5EF4-FFF2-40B4-BE49-F238E27FC236}">
                <a16:creationId xmlns:a16="http://schemas.microsoft.com/office/drawing/2014/main" id="{98200035-35C0-506F-EB11-238DE5FE1C57}"/>
              </a:ext>
            </a:extLst>
          </p:cNvPr>
          <p:cNvSpPr/>
          <p:nvPr/>
        </p:nvSpPr>
        <p:spPr>
          <a:xfrm>
            <a:off x="359924" y="2291773"/>
            <a:ext cx="2363821" cy="1186775"/>
          </a:xfrm>
          <a:prstGeom prst="roundRect">
            <a:avLst/>
          </a:prstGeom>
          <a:solidFill>
            <a:srgbClr val="2D2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000" b="1" dirty="0"/>
              <a:t>USD 505,50</a:t>
            </a:r>
          </a:p>
          <a:p>
            <a:pPr algn="ctr"/>
            <a:r>
              <a:rPr lang="es-ES" sz="3000" b="1" dirty="0"/>
              <a:t>millones</a:t>
            </a:r>
          </a:p>
        </p:txBody>
      </p:sp>
      <p:pic>
        <p:nvPicPr>
          <p:cNvPr id="7" name="Imagen 6">
            <a:extLst>
              <a:ext uri="{FF2B5EF4-FFF2-40B4-BE49-F238E27FC236}">
                <a16:creationId xmlns:a16="http://schemas.microsoft.com/office/drawing/2014/main" id="{7AB0E82A-23AD-1CD3-1BB2-BD5B176DDC3D}"/>
              </a:ext>
            </a:extLst>
          </p:cNvPr>
          <p:cNvPicPr>
            <a:picLocks noChangeAspect="1"/>
          </p:cNvPicPr>
          <p:nvPr/>
        </p:nvPicPr>
        <p:blipFill>
          <a:blip r:embed="rId3"/>
          <a:stretch>
            <a:fillRect/>
          </a:stretch>
        </p:blipFill>
        <p:spPr>
          <a:xfrm>
            <a:off x="3377066" y="1156460"/>
            <a:ext cx="464712" cy="440509"/>
          </a:xfrm>
          <a:prstGeom prst="rect">
            <a:avLst/>
          </a:prstGeom>
        </p:spPr>
      </p:pic>
      <p:pic>
        <p:nvPicPr>
          <p:cNvPr id="10" name="Imagen 9">
            <a:extLst>
              <a:ext uri="{FF2B5EF4-FFF2-40B4-BE49-F238E27FC236}">
                <a16:creationId xmlns:a16="http://schemas.microsoft.com/office/drawing/2014/main" id="{EC827DFA-077E-55EA-EDAF-D63B885B5273}"/>
              </a:ext>
            </a:extLst>
          </p:cNvPr>
          <p:cNvPicPr>
            <a:picLocks noChangeAspect="1"/>
          </p:cNvPicPr>
          <p:nvPr/>
        </p:nvPicPr>
        <p:blipFill>
          <a:blip r:embed="rId4"/>
          <a:stretch>
            <a:fillRect/>
          </a:stretch>
        </p:blipFill>
        <p:spPr>
          <a:xfrm>
            <a:off x="3344130" y="5469338"/>
            <a:ext cx="539666" cy="518308"/>
          </a:xfrm>
          <a:prstGeom prst="rect">
            <a:avLst/>
          </a:prstGeom>
        </p:spPr>
      </p:pic>
      <p:pic>
        <p:nvPicPr>
          <p:cNvPr id="12" name="Imagen 11">
            <a:extLst>
              <a:ext uri="{FF2B5EF4-FFF2-40B4-BE49-F238E27FC236}">
                <a16:creationId xmlns:a16="http://schemas.microsoft.com/office/drawing/2014/main" id="{331B5929-A7DA-83D3-C850-A042003A6A0C}"/>
              </a:ext>
            </a:extLst>
          </p:cNvPr>
          <p:cNvPicPr>
            <a:picLocks noChangeAspect="1"/>
          </p:cNvPicPr>
          <p:nvPr/>
        </p:nvPicPr>
        <p:blipFill>
          <a:blip r:embed="rId5"/>
          <a:stretch>
            <a:fillRect/>
          </a:stretch>
        </p:blipFill>
        <p:spPr>
          <a:xfrm>
            <a:off x="3359659" y="2000654"/>
            <a:ext cx="548353" cy="521811"/>
          </a:xfrm>
          <a:prstGeom prst="rect">
            <a:avLst/>
          </a:prstGeom>
        </p:spPr>
      </p:pic>
      <p:sp>
        <p:nvSpPr>
          <p:cNvPr id="13" name="CuadroTexto 12">
            <a:extLst>
              <a:ext uri="{FF2B5EF4-FFF2-40B4-BE49-F238E27FC236}">
                <a16:creationId xmlns:a16="http://schemas.microsoft.com/office/drawing/2014/main" id="{79B6DE44-5ECA-F6B4-44E4-91D7D5686329}"/>
              </a:ext>
            </a:extLst>
          </p:cNvPr>
          <p:cNvSpPr txBox="1"/>
          <p:nvPr/>
        </p:nvSpPr>
        <p:spPr>
          <a:xfrm>
            <a:off x="3973462" y="1151090"/>
            <a:ext cx="2279556" cy="461665"/>
          </a:xfrm>
          <a:prstGeom prst="rect">
            <a:avLst/>
          </a:prstGeom>
          <a:noFill/>
        </p:spPr>
        <p:txBody>
          <a:bodyPr wrap="square" rtlCol="0">
            <a:spAutoFit/>
          </a:bodyPr>
          <a:lstStyle/>
          <a:p>
            <a:r>
              <a:rPr lang="es-ES" sz="1200" b="1" dirty="0">
                <a:solidFill>
                  <a:srgbClr val="2D2D93"/>
                </a:solidFill>
              </a:rPr>
              <a:t>Vialidad</a:t>
            </a:r>
            <a:r>
              <a:rPr lang="es-ES" sz="1200" dirty="0">
                <a:solidFill>
                  <a:srgbClr val="2D2D93"/>
                </a:solidFill>
              </a:rPr>
              <a:t>: USD 191,17 millones </a:t>
            </a:r>
          </a:p>
          <a:p>
            <a:r>
              <a:rPr lang="es-ES" sz="1200" dirty="0">
                <a:solidFill>
                  <a:srgbClr val="2D2D93"/>
                </a:solidFill>
              </a:rPr>
              <a:t>108 créditos</a:t>
            </a:r>
            <a:endParaRPr lang="es-EC" sz="1200" dirty="0">
              <a:solidFill>
                <a:srgbClr val="2D2D93"/>
              </a:solidFill>
            </a:endParaRPr>
          </a:p>
        </p:txBody>
      </p:sp>
      <p:sp>
        <p:nvSpPr>
          <p:cNvPr id="14" name="CuadroTexto 13">
            <a:extLst>
              <a:ext uri="{FF2B5EF4-FFF2-40B4-BE49-F238E27FC236}">
                <a16:creationId xmlns:a16="http://schemas.microsoft.com/office/drawing/2014/main" id="{E705E118-A222-2AED-82BC-6F00DC12657A}"/>
              </a:ext>
            </a:extLst>
          </p:cNvPr>
          <p:cNvSpPr txBox="1"/>
          <p:nvPr/>
        </p:nvSpPr>
        <p:spPr>
          <a:xfrm>
            <a:off x="3973462" y="5510081"/>
            <a:ext cx="2861447" cy="461665"/>
          </a:xfrm>
          <a:prstGeom prst="rect">
            <a:avLst/>
          </a:prstGeom>
          <a:noFill/>
        </p:spPr>
        <p:txBody>
          <a:bodyPr wrap="square" rtlCol="0">
            <a:spAutoFit/>
          </a:bodyPr>
          <a:lstStyle/>
          <a:p>
            <a:r>
              <a:rPr lang="es-ES" sz="1200" b="1" dirty="0">
                <a:solidFill>
                  <a:srgbClr val="2D2D93"/>
                </a:solidFill>
              </a:rPr>
              <a:t>Fortalecimiento I.</a:t>
            </a:r>
            <a:r>
              <a:rPr lang="es-ES" sz="1200" dirty="0">
                <a:solidFill>
                  <a:srgbClr val="2D2D93"/>
                </a:solidFill>
              </a:rPr>
              <a:t>: USD 21,17 millones </a:t>
            </a:r>
          </a:p>
          <a:p>
            <a:r>
              <a:rPr lang="es-ES" sz="1200" dirty="0">
                <a:solidFill>
                  <a:srgbClr val="2D2D93"/>
                </a:solidFill>
              </a:rPr>
              <a:t>22 créditos</a:t>
            </a:r>
            <a:endParaRPr lang="es-EC" sz="1200" dirty="0">
              <a:solidFill>
                <a:srgbClr val="2D2D93"/>
              </a:solidFill>
            </a:endParaRPr>
          </a:p>
        </p:txBody>
      </p:sp>
      <p:sp>
        <p:nvSpPr>
          <p:cNvPr id="15" name="CuadroTexto 14">
            <a:extLst>
              <a:ext uri="{FF2B5EF4-FFF2-40B4-BE49-F238E27FC236}">
                <a16:creationId xmlns:a16="http://schemas.microsoft.com/office/drawing/2014/main" id="{4ACAB8AF-CC21-1DCF-4138-60186468C4D5}"/>
              </a:ext>
            </a:extLst>
          </p:cNvPr>
          <p:cNvSpPr txBox="1"/>
          <p:nvPr/>
        </p:nvSpPr>
        <p:spPr>
          <a:xfrm>
            <a:off x="3973461" y="2003193"/>
            <a:ext cx="2769083" cy="461665"/>
          </a:xfrm>
          <a:prstGeom prst="rect">
            <a:avLst/>
          </a:prstGeom>
          <a:noFill/>
        </p:spPr>
        <p:txBody>
          <a:bodyPr wrap="square" rtlCol="0">
            <a:spAutoFit/>
          </a:bodyPr>
          <a:lstStyle/>
          <a:p>
            <a:r>
              <a:rPr lang="es-ES" sz="1200" b="1" dirty="0">
                <a:solidFill>
                  <a:srgbClr val="2D2D93"/>
                </a:solidFill>
              </a:rPr>
              <a:t>Saneamiento A</a:t>
            </a:r>
            <a:r>
              <a:rPr lang="es-ES" sz="1200" dirty="0">
                <a:solidFill>
                  <a:srgbClr val="2D2D93"/>
                </a:solidFill>
              </a:rPr>
              <a:t>.: USD 179,95 millones </a:t>
            </a:r>
          </a:p>
          <a:p>
            <a:r>
              <a:rPr lang="es-ES" sz="1200" dirty="0">
                <a:solidFill>
                  <a:srgbClr val="2D2D93"/>
                </a:solidFill>
              </a:rPr>
              <a:t>118 créditos</a:t>
            </a:r>
            <a:endParaRPr lang="es-EC" sz="1200" dirty="0">
              <a:solidFill>
                <a:srgbClr val="2D2D93"/>
              </a:solidFill>
            </a:endParaRPr>
          </a:p>
        </p:txBody>
      </p:sp>
      <p:sp>
        <p:nvSpPr>
          <p:cNvPr id="16" name="CuadroTexto 15">
            <a:extLst>
              <a:ext uri="{FF2B5EF4-FFF2-40B4-BE49-F238E27FC236}">
                <a16:creationId xmlns:a16="http://schemas.microsoft.com/office/drawing/2014/main" id="{D0BA4C6F-C4BE-A950-BCA1-910FDE5D8A21}"/>
              </a:ext>
            </a:extLst>
          </p:cNvPr>
          <p:cNvSpPr txBox="1"/>
          <p:nvPr/>
        </p:nvSpPr>
        <p:spPr>
          <a:xfrm>
            <a:off x="8508265" y="4112235"/>
            <a:ext cx="2631685" cy="461665"/>
          </a:xfrm>
          <a:prstGeom prst="rect">
            <a:avLst/>
          </a:prstGeom>
          <a:noFill/>
        </p:spPr>
        <p:txBody>
          <a:bodyPr wrap="square" rtlCol="0">
            <a:spAutoFit/>
          </a:bodyPr>
          <a:lstStyle/>
          <a:p>
            <a:r>
              <a:rPr lang="es-ES" sz="1200" b="1" dirty="0">
                <a:solidFill>
                  <a:srgbClr val="2D2D93"/>
                </a:solidFill>
              </a:rPr>
              <a:t>Turismo</a:t>
            </a:r>
            <a:r>
              <a:rPr lang="es-ES" sz="1200" dirty="0">
                <a:solidFill>
                  <a:srgbClr val="2D2D93"/>
                </a:solidFill>
              </a:rPr>
              <a:t>: USD 0,17 millones </a:t>
            </a:r>
          </a:p>
          <a:p>
            <a:r>
              <a:rPr lang="es-ES" sz="1200" dirty="0">
                <a:solidFill>
                  <a:srgbClr val="2D2D93"/>
                </a:solidFill>
              </a:rPr>
              <a:t>2 créditos</a:t>
            </a:r>
            <a:endParaRPr lang="es-EC" sz="1200" dirty="0">
              <a:solidFill>
                <a:srgbClr val="2D2D93"/>
              </a:solidFill>
            </a:endParaRPr>
          </a:p>
        </p:txBody>
      </p:sp>
      <p:pic>
        <p:nvPicPr>
          <p:cNvPr id="21" name="Imagen 20">
            <a:extLst>
              <a:ext uri="{FF2B5EF4-FFF2-40B4-BE49-F238E27FC236}">
                <a16:creationId xmlns:a16="http://schemas.microsoft.com/office/drawing/2014/main" id="{E8DC7111-1ABC-7B16-06D4-713E56E9CC22}"/>
              </a:ext>
            </a:extLst>
          </p:cNvPr>
          <p:cNvPicPr>
            <a:picLocks noChangeAspect="1"/>
          </p:cNvPicPr>
          <p:nvPr/>
        </p:nvPicPr>
        <p:blipFill>
          <a:blip r:embed="rId6"/>
          <a:stretch>
            <a:fillRect/>
          </a:stretch>
        </p:blipFill>
        <p:spPr>
          <a:xfrm>
            <a:off x="3357792" y="2913619"/>
            <a:ext cx="512413" cy="505737"/>
          </a:xfrm>
          <a:prstGeom prst="rect">
            <a:avLst/>
          </a:prstGeom>
        </p:spPr>
      </p:pic>
      <p:pic>
        <p:nvPicPr>
          <p:cNvPr id="28" name="Imagen 27">
            <a:extLst>
              <a:ext uri="{FF2B5EF4-FFF2-40B4-BE49-F238E27FC236}">
                <a16:creationId xmlns:a16="http://schemas.microsoft.com/office/drawing/2014/main" id="{D106943B-3F15-796A-66A7-0EBD2AAA65DD}"/>
              </a:ext>
            </a:extLst>
          </p:cNvPr>
          <p:cNvPicPr>
            <a:picLocks noChangeAspect="1"/>
          </p:cNvPicPr>
          <p:nvPr/>
        </p:nvPicPr>
        <p:blipFill>
          <a:blip r:embed="rId7"/>
          <a:stretch>
            <a:fillRect/>
          </a:stretch>
        </p:blipFill>
        <p:spPr>
          <a:xfrm>
            <a:off x="3357792" y="3718169"/>
            <a:ext cx="502849" cy="498794"/>
          </a:xfrm>
          <a:prstGeom prst="rect">
            <a:avLst/>
          </a:prstGeom>
        </p:spPr>
      </p:pic>
      <p:pic>
        <p:nvPicPr>
          <p:cNvPr id="29" name="Imagen 28">
            <a:extLst>
              <a:ext uri="{FF2B5EF4-FFF2-40B4-BE49-F238E27FC236}">
                <a16:creationId xmlns:a16="http://schemas.microsoft.com/office/drawing/2014/main" id="{CC12BD31-3701-5BCB-3196-8CC34E0D3D5E}"/>
              </a:ext>
            </a:extLst>
          </p:cNvPr>
          <p:cNvPicPr>
            <a:picLocks noChangeAspect="1"/>
          </p:cNvPicPr>
          <p:nvPr/>
        </p:nvPicPr>
        <p:blipFill>
          <a:blip r:embed="rId8"/>
          <a:stretch>
            <a:fillRect/>
          </a:stretch>
        </p:blipFill>
        <p:spPr>
          <a:xfrm>
            <a:off x="7906206" y="1388306"/>
            <a:ext cx="501882" cy="490119"/>
          </a:xfrm>
          <a:prstGeom prst="rect">
            <a:avLst/>
          </a:prstGeom>
        </p:spPr>
      </p:pic>
      <p:sp>
        <p:nvSpPr>
          <p:cNvPr id="30" name="CuadroTexto 29">
            <a:extLst>
              <a:ext uri="{FF2B5EF4-FFF2-40B4-BE49-F238E27FC236}">
                <a16:creationId xmlns:a16="http://schemas.microsoft.com/office/drawing/2014/main" id="{7765B98E-92E0-AE83-9A00-64747D4ABA76}"/>
              </a:ext>
            </a:extLst>
          </p:cNvPr>
          <p:cNvSpPr txBox="1"/>
          <p:nvPr/>
        </p:nvSpPr>
        <p:spPr>
          <a:xfrm>
            <a:off x="8508266" y="1394538"/>
            <a:ext cx="2678722" cy="461665"/>
          </a:xfrm>
          <a:prstGeom prst="rect">
            <a:avLst/>
          </a:prstGeom>
          <a:noFill/>
        </p:spPr>
        <p:txBody>
          <a:bodyPr wrap="square" rtlCol="0">
            <a:spAutoFit/>
          </a:bodyPr>
          <a:lstStyle/>
          <a:p>
            <a:r>
              <a:rPr lang="es-ES" sz="1200" b="1" dirty="0">
                <a:solidFill>
                  <a:srgbClr val="2D2D93"/>
                </a:solidFill>
              </a:rPr>
              <a:t>Educación y C.</a:t>
            </a:r>
            <a:r>
              <a:rPr lang="es-ES" sz="1200" dirty="0">
                <a:solidFill>
                  <a:srgbClr val="2D2D93"/>
                </a:solidFill>
              </a:rPr>
              <a:t>: USD 18,76 millones </a:t>
            </a:r>
          </a:p>
          <a:p>
            <a:r>
              <a:rPr lang="es-ES" sz="1200" dirty="0">
                <a:solidFill>
                  <a:srgbClr val="2D2D93"/>
                </a:solidFill>
              </a:rPr>
              <a:t>9 créditos</a:t>
            </a:r>
            <a:endParaRPr lang="es-EC" sz="1200" dirty="0">
              <a:solidFill>
                <a:srgbClr val="2D2D93"/>
              </a:solidFill>
            </a:endParaRPr>
          </a:p>
        </p:txBody>
      </p:sp>
      <p:sp>
        <p:nvSpPr>
          <p:cNvPr id="31" name="CuadroTexto 30">
            <a:extLst>
              <a:ext uri="{FF2B5EF4-FFF2-40B4-BE49-F238E27FC236}">
                <a16:creationId xmlns:a16="http://schemas.microsoft.com/office/drawing/2014/main" id="{36454B21-FDCF-CF0C-7D62-E588A2F7E35E}"/>
              </a:ext>
            </a:extLst>
          </p:cNvPr>
          <p:cNvSpPr txBox="1"/>
          <p:nvPr/>
        </p:nvSpPr>
        <p:spPr>
          <a:xfrm>
            <a:off x="3973462" y="2921038"/>
            <a:ext cx="2639774" cy="461665"/>
          </a:xfrm>
          <a:prstGeom prst="rect">
            <a:avLst/>
          </a:prstGeom>
          <a:noFill/>
        </p:spPr>
        <p:txBody>
          <a:bodyPr wrap="square" rtlCol="0">
            <a:spAutoFit/>
          </a:bodyPr>
          <a:lstStyle/>
          <a:p>
            <a:r>
              <a:rPr lang="es-ES" sz="1200" b="1" dirty="0">
                <a:solidFill>
                  <a:srgbClr val="2D2D93"/>
                </a:solidFill>
              </a:rPr>
              <a:t>Vivienda de I.S.</a:t>
            </a:r>
            <a:r>
              <a:rPr lang="es-ES" sz="1200" dirty="0">
                <a:solidFill>
                  <a:srgbClr val="2D2D93"/>
                </a:solidFill>
              </a:rPr>
              <a:t>: USD 28,22 millones </a:t>
            </a:r>
          </a:p>
          <a:p>
            <a:r>
              <a:rPr lang="es-ES" sz="1200" dirty="0">
                <a:solidFill>
                  <a:srgbClr val="2D2D93"/>
                </a:solidFill>
              </a:rPr>
              <a:t>9 créditos</a:t>
            </a:r>
            <a:endParaRPr lang="es-EC" sz="1200" dirty="0">
              <a:solidFill>
                <a:srgbClr val="2D2D93"/>
              </a:solidFill>
            </a:endParaRPr>
          </a:p>
        </p:txBody>
      </p:sp>
      <p:sp>
        <p:nvSpPr>
          <p:cNvPr id="34" name="CuadroTexto 33">
            <a:extLst>
              <a:ext uri="{FF2B5EF4-FFF2-40B4-BE49-F238E27FC236}">
                <a16:creationId xmlns:a16="http://schemas.microsoft.com/office/drawing/2014/main" id="{72CEB6DF-C46F-411A-5380-5BED6240D395}"/>
              </a:ext>
            </a:extLst>
          </p:cNvPr>
          <p:cNvSpPr txBox="1"/>
          <p:nvPr/>
        </p:nvSpPr>
        <p:spPr>
          <a:xfrm>
            <a:off x="3973462" y="3745096"/>
            <a:ext cx="2769082" cy="461665"/>
          </a:xfrm>
          <a:prstGeom prst="rect">
            <a:avLst/>
          </a:prstGeom>
          <a:noFill/>
        </p:spPr>
        <p:txBody>
          <a:bodyPr wrap="square" rtlCol="0">
            <a:spAutoFit/>
          </a:bodyPr>
          <a:lstStyle/>
          <a:p>
            <a:r>
              <a:rPr lang="es-ES" sz="1200" b="1" dirty="0">
                <a:solidFill>
                  <a:srgbClr val="2D2D93"/>
                </a:solidFill>
              </a:rPr>
              <a:t>Equipamiento U.</a:t>
            </a:r>
            <a:r>
              <a:rPr lang="es-ES" sz="1200" dirty="0">
                <a:solidFill>
                  <a:srgbClr val="2D2D93"/>
                </a:solidFill>
              </a:rPr>
              <a:t>: USD 25,56 millones </a:t>
            </a:r>
          </a:p>
          <a:p>
            <a:r>
              <a:rPr lang="es-ES" sz="1200" dirty="0">
                <a:solidFill>
                  <a:srgbClr val="2D2D93"/>
                </a:solidFill>
              </a:rPr>
              <a:t>30 créditos</a:t>
            </a:r>
            <a:endParaRPr lang="es-EC" sz="1200" dirty="0">
              <a:solidFill>
                <a:srgbClr val="2D2D93"/>
              </a:solidFill>
            </a:endParaRPr>
          </a:p>
        </p:txBody>
      </p:sp>
      <p:sp>
        <p:nvSpPr>
          <p:cNvPr id="35" name="CuadroTexto 34">
            <a:extLst>
              <a:ext uri="{FF2B5EF4-FFF2-40B4-BE49-F238E27FC236}">
                <a16:creationId xmlns:a16="http://schemas.microsoft.com/office/drawing/2014/main" id="{1D30E3E1-9C92-015C-8CCB-8C438CFA6CB8}"/>
              </a:ext>
            </a:extLst>
          </p:cNvPr>
          <p:cNvSpPr txBox="1"/>
          <p:nvPr/>
        </p:nvSpPr>
        <p:spPr>
          <a:xfrm>
            <a:off x="3973462" y="4615771"/>
            <a:ext cx="2491471" cy="461665"/>
          </a:xfrm>
          <a:prstGeom prst="rect">
            <a:avLst/>
          </a:prstGeom>
          <a:noFill/>
        </p:spPr>
        <p:txBody>
          <a:bodyPr wrap="square" rtlCol="0">
            <a:spAutoFit/>
          </a:bodyPr>
          <a:lstStyle/>
          <a:p>
            <a:r>
              <a:rPr lang="es-ES" sz="1200" b="1" dirty="0">
                <a:solidFill>
                  <a:srgbClr val="2D2D93"/>
                </a:solidFill>
              </a:rPr>
              <a:t>Desarrollo M.</a:t>
            </a:r>
            <a:r>
              <a:rPr lang="es-ES" sz="1200" dirty="0">
                <a:solidFill>
                  <a:srgbClr val="2D2D93"/>
                </a:solidFill>
              </a:rPr>
              <a:t>: USD 22,26 millones</a:t>
            </a:r>
          </a:p>
          <a:p>
            <a:r>
              <a:rPr lang="es-ES" sz="1200" dirty="0">
                <a:solidFill>
                  <a:srgbClr val="2D2D93"/>
                </a:solidFill>
              </a:rPr>
              <a:t>42 créditos</a:t>
            </a:r>
            <a:endParaRPr lang="es-EC" sz="1200" dirty="0">
              <a:solidFill>
                <a:srgbClr val="2D2D93"/>
              </a:solidFill>
            </a:endParaRPr>
          </a:p>
        </p:txBody>
      </p:sp>
      <p:pic>
        <p:nvPicPr>
          <p:cNvPr id="36" name="Imagen 35">
            <a:extLst>
              <a:ext uri="{FF2B5EF4-FFF2-40B4-BE49-F238E27FC236}">
                <a16:creationId xmlns:a16="http://schemas.microsoft.com/office/drawing/2014/main" id="{6EF8DAE3-5FA1-D94B-BB77-26868E8CB0E2}"/>
              </a:ext>
            </a:extLst>
          </p:cNvPr>
          <p:cNvPicPr>
            <a:picLocks noChangeAspect="1"/>
          </p:cNvPicPr>
          <p:nvPr/>
        </p:nvPicPr>
        <p:blipFill>
          <a:blip r:embed="rId9"/>
          <a:stretch>
            <a:fillRect/>
          </a:stretch>
        </p:blipFill>
        <p:spPr>
          <a:xfrm>
            <a:off x="3357792" y="4607352"/>
            <a:ext cx="502921" cy="489474"/>
          </a:xfrm>
          <a:prstGeom prst="rect">
            <a:avLst/>
          </a:prstGeom>
        </p:spPr>
      </p:pic>
      <p:sp>
        <p:nvSpPr>
          <p:cNvPr id="37" name="CuadroTexto 36">
            <a:extLst>
              <a:ext uri="{FF2B5EF4-FFF2-40B4-BE49-F238E27FC236}">
                <a16:creationId xmlns:a16="http://schemas.microsoft.com/office/drawing/2014/main" id="{227793CF-157B-7756-5C71-C152B8B22532}"/>
              </a:ext>
            </a:extLst>
          </p:cNvPr>
          <p:cNvSpPr txBox="1"/>
          <p:nvPr/>
        </p:nvSpPr>
        <p:spPr>
          <a:xfrm>
            <a:off x="8508265" y="2256025"/>
            <a:ext cx="2429341" cy="461665"/>
          </a:xfrm>
          <a:prstGeom prst="rect">
            <a:avLst/>
          </a:prstGeom>
          <a:noFill/>
        </p:spPr>
        <p:txBody>
          <a:bodyPr wrap="square" rtlCol="0">
            <a:spAutoFit/>
          </a:bodyPr>
          <a:lstStyle/>
          <a:p>
            <a:r>
              <a:rPr lang="es-ES" sz="1200" b="1" dirty="0">
                <a:solidFill>
                  <a:srgbClr val="2D2D93"/>
                </a:solidFill>
              </a:rPr>
              <a:t>Riego y C.I</a:t>
            </a:r>
            <a:r>
              <a:rPr lang="es-ES" sz="1200" dirty="0">
                <a:solidFill>
                  <a:srgbClr val="2D2D93"/>
                </a:solidFill>
              </a:rPr>
              <a:t>.: USD 17,42 millones. </a:t>
            </a:r>
          </a:p>
          <a:p>
            <a:r>
              <a:rPr lang="es-ES" sz="1200" dirty="0">
                <a:solidFill>
                  <a:srgbClr val="2D2D93"/>
                </a:solidFill>
              </a:rPr>
              <a:t>15 créditos</a:t>
            </a:r>
            <a:endParaRPr lang="es-EC" sz="1200" dirty="0">
              <a:solidFill>
                <a:srgbClr val="2D2D93"/>
              </a:solidFill>
            </a:endParaRPr>
          </a:p>
        </p:txBody>
      </p:sp>
      <p:pic>
        <p:nvPicPr>
          <p:cNvPr id="38" name="Imagen 37">
            <a:extLst>
              <a:ext uri="{FF2B5EF4-FFF2-40B4-BE49-F238E27FC236}">
                <a16:creationId xmlns:a16="http://schemas.microsoft.com/office/drawing/2014/main" id="{088463C7-B389-CF8F-5DDE-72576E92C93C}"/>
              </a:ext>
            </a:extLst>
          </p:cNvPr>
          <p:cNvPicPr>
            <a:picLocks noChangeAspect="1"/>
          </p:cNvPicPr>
          <p:nvPr/>
        </p:nvPicPr>
        <p:blipFill>
          <a:blip r:embed="rId10"/>
          <a:stretch>
            <a:fillRect/>
          </a:stretch>
        </p:blipFill>
        <p:spPr>
          <a:xfrm>
            <a:off x="7867058" y="2230952"/>
            <a:ext cx="541030" cy="446631"/>
          </a:xfrm>
          <a:prstGeom prst="rect">
            <a:avLst/>
          </a:prstGeom>
        </p:spPr>
      </p:pic>
      <p:sp>
        <p:nvSpPr>
          <p:cNvPr id="40" name="CuadroTexto 39">
            <a:extLst>
              <a:ext uri="{FF2B5EF4-FFF2-40B4-BE49-F238E27FC236}">
                <a16:creationId xmlns:a16="http://schemas.microsoft.com/office/drawing/2014/main" id="{93A9CAF3-CEBB-1483-80C5-8F14A05BC2BD}"/>
              </a:ext>
            </a:extLst>
          </p:cNvPr>
          <p:cNvSpPr txBox="1"/>
          <p:nvPr/>
        </p:nvSpPr>
        <p:spPr>
          <a:xfrm>
            <a:off x="8508265" y="3184130"/>
            <a:ext cx="2540178" cy="461665"/>
          </a:xfrm>
          <a:prstGeom prst="rect">
            <a:avLst/>
          </a:prstGeom>
          <a:noFill/>
        </p:spPr>
        <p:txBody>
          <a:bodyPr wrap="square" rtlCol="0">
            <a:spAutoFit/>
          </a:bodyPr>
          <a:lstStyle/>
          <a:p>
            <a:r>
              <a:rPr lang="es-ES" sz="1200" b="1" dirty="0">
                <a:solidFill>
                  <a:srgbClr val="2D2D93"/>
                </a:solidFill>
              </a:rPr>
              <a:t>Agricultura</a:t>
            </a:r>
            <a:r>
              <a:rPr lang="es-ES" sz="1200" dirty="0">
                <a:solidFill>
                  <a:srgbClr val="2D2D93"/>
                </a:solidFill>
              </a:rPr>
              <a:t>: USD 0,67 millones. </a:t>
            </a:r>
          </a:p>
          <a:p>
            <a:r>
              <a:rPr lang="es-ES" sz="1200" dirty="0">
                <a:solidFill>
                  <a:srgbClr val="2D2D93"/>
                </a:solidFill>
              </a:rPr>
              <a:t>3 créditos</a:t>
            </a:r>
            <a:endParaRPr lang="es-EC" sz="1200" dirty="0">
              <a:solidFill>
                <a:srgbClr val="2D2D93"/>
              </a:solidFill>
            </a:endParaRPr>
          </a:p>
        </p:txBody>
      </p:sp>
      <p:pic>
        <p:nvPicPr>
          <p:cNvPr id="41" name="Imagen 40">
            <a:extLst>
              <a:ext uri="{FF2B5EF4-FFF2-40B4-BE49-F238E27FC236}">
                <a16:creationId xmlns:a16="http://schemas.microsoft.com/office/drawing/2014/main" id="{A35E6C85-F848-E8D3-FDF4-0BB6F118B792}"/>
              </a:ext>
            </a:extLst>
          </p:cNvPr>
          <p:cNvPicPr>
            <a:picLocks noChangeAspect="1"/>
          </p:cNvPicPr>
          <p:nvPr/>
        </p:nvPicPr>
        <p:blipFill>
          <a:blip r:embed="rId11"/>
          <a:stretch>
            <a:fillRect/>
          </a:stretch>
        </p:blipFill>
        <p:spPr>
          <a:xfrm>
            <a:off x="8001482" y="4092958"/>
            <a:ext cx="461665" cy="461665"/>
          </a:xfrm>
          <a:prstGeom prst="rect">
            <a:avLst/>
          </a:prstGeom>
        </p:spPr>
      </p:pic>
      <p:sp>
        <p:nvSpPr>
          <p:cNvPr id="42" name="CuadroTexto 41">
            <a:extLst>
              <a:ext uri="{FF2B5EF4-FFF2-40B4-BE49-F238E27FC236}">
                <a16:creationId xmlns:a16="http://schemas.microsoft.com/office/drawing/2014/main" id="{F876DB4C-8DC2-9136-7E2A-7ECBDFFA8503}"/>
              </a:ext>
            </a:extLst>
          </p:cNvPr>
          <p:cNvSpPr txBox="1"/>
          <p:nvPr/>
        </p:nvSpPr>
        <p:spPr>
          <a:xfrm>
            <a:off x="8508265" y="4933315"/>
            <a:ext cx="2631685" cy="461665"/>
          </a:xfrm>
          <a:prstGeom prst="rect">
            <a:avLst/>
          </a:prstGeom>
          <a:noFill/>
        </p:spPr>
        <p:txBody>
          <a:bodyPr wrap="square" rtlCol="0">
            <a:spAutoFit/>
          </a:bodyPr>
          <a:lstStyle/>
          <a:p>
            <a:r>
              <a:rPr lang="es-ES" sz="1200" b="1" dirty="0">
                <a:solidFill>
                  <a:srgbClr val="2D2D93"/>
                </a:solidFill>
              </a:rPr>
              <a:t>Medio Ambiente</a:t>
            </a:r>
            <a:r>
              <a:rPr lang="es-ES" sz="1200" dirty="0">
                <a:solidFill>
                  <a:srgbClr val="2D2D93"/>
                </a:solidFill>
              </a:rPr>
              <a:t>: USD 0,12 millones </a:t>
            </a:r>
          </a:p>
          <a:p>
            <a:r>
              <a:rPr lang="es-ES" sz="1200" dirty="0">
                <a:solidFill>
                  <a:srgbClr val="2D2D93"/>
                </a:solidFill>
              </a:rPr>
              <a:t>1 crédito</a:t>
            </a:r>
            <a:endParaRPr lang="es-EC" sz="1200" dirty="0">
              <a:solidFill>
                <a:srgbClr val="2D2D93"/>
              </a:solidFill>
            </a:endParaRPr>
          </a:p>
        </p:txBody>
      </p:sp>
      <p:pic>
        <p:nvPicPr>
          <p:cNvPr id="50" name="Imagen 49" descr="Icono&#10;&#10;El contenido generado por IA puede ser incorrecto.">
            <a:extLst>
              <a:ext uri="{FF2B5EF4-FFF2-40B4-BE49-F238E27FC236}">
                <a16:creationId xmlns:a16="http://schemas.microsoft.com/office/drawing/2014/main" id="{B385AE16-628E-2762-16E8-4587EE7F17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6347" y="3175360"/>
            <a:ext cx="521742" cy="521742"/>
          </a:xfrm>
          <a:prstGeom prst="rect">
            <a:avLst/>
          </a:prstGeom>
        </p:spPr>
      </p:pic>
      <p:pic>
        <p:nvPicPr>
          <p:cNvPr id="52" name="Imagen 51" descr="Icono&#10;&#10;El contenido generado por IA puede ser incorrecto.">
            <a:extLst>
              <a:ext uri="{FF2B5EF4-FFF2-40B4-BE49-F238E27FC236}">
                <a16:creationId xmlns:a16="http://schemas.microsoft.com/office/drawing/2014/main" id="{FC9E6A53-9EBE-1409-5CDD-FB014E27B9DC}"/>
              </a:ext>
            </a:extLst>
          </p:cNvPr>
          <p:cNvPicPr>
            <a:picLocks noChangeAspect="1"/>
          </p:cNvPicPr>
          <p:nvPr/>
        </p:nvPicPr>
        <p:blipFill>
          <a:blip r:embed="rId13">
            <a:clrChange>
              <a:clrFrom>
                <a:srgbClr val="DCECFF"/>
              </a:clrFrom>
              <a:clrTo>
                <a:srgbClr val="DCECFF">
                  <a:alpha val="0"/>
                </a:srgbClr>
              </a:clrTo>
            </a:clrChange>
            <a:duotone>
              <a:prstClr val="black"/>
              <a:srgbClr val="2D2D93">
                <a:tint val="45000"/>
                <a:satMod val="400000"/>
              </a:srgbClr>
            </a:duotone>
            <a:extLst>
              <a:ext uri="{28A0092B-C50C-407E-A947-70E740481C1C}">
                <a14:useLocalDpi xmlns:a14="http://schemas.microsoft.com/office/drawing/2010/main" val="0"/>
              </a:ext>
            </a:extLst>
          </a:blip>
          <a:stretch>
            <a:fillRect/>
          </a:stretch>
        </p:blipFill>
        <p:spPr>
          <a:xfrm>
            <a:off x="7926314" y="4858147"/>
            <a:ext cx="612000" cy="612000"/>
          </a:xfrm>
          <a:prstGeom prst="rect">
            <a:avLst/>
          </a:prstGeom>
        </p:spPr>
      </p:pic>
      <p:sp>
        <p:nvSpPr>
          <p:cNvPr id="53" name="Rectángulo 52">
            <a:extLst>
              <a:ext uri="{FF2B5EF4-FFF2-40B4-BE49-F238E27FC236}">
                <a16:creationId xmlns:a16="http://schemas.microsoft.com/office/drawing/2014/main" id="{51E66DB8-25E4-828E-D130-8300C1737018}"/>
              </a:ext>
            </a:extLst>
          </p:cNvPr>
          <p:cNvSpPr/>
          <p:nvPr/>
        </p:nvSpPr>
        <p:spPr>
          <a:xfrm>
            <a:off x="21772" y="6407975"/>
            <a:ext cx="5266612" cy="430887"/>
          </a:xfrm>
          <a:prstGeom prst="rect">
            <a:avLst/>
          </a:prstGeom>
          <a:solidFill>
            <a:schemeClr val="bg1"/>
          </a:solidFill>
        </p:spPr>
        <p:txBody>
          <a:bodyPr wrap="square">
            <a:spAutoFit/>
          </a:bodyPr>
          <a:lstStyle/>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Fuente: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Sistema de Consultas Gerenciales, enero 2026</a:t>
            </a:r>
          </a:p>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Nota: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Se consideran cifras sin aproximación al inmediato superior.</a:t>
            </a:r>
          </a:p>
        </p:txBody>
      </p:sp>
      <p:sp>
        <p:nvSpPr>
          <p:cNvPr id="32" name="Rectángulo: esquinas redondeadas 5">
            <a:extLst>
              <a:ext uri="{FF2B5EF4-FFF2-40B4-BE49-F238E27FC236}">
                <a16:creationId xmlns:a16="http://schemas.microsoft.com/office/drawing/2014/main" id="{AB1F9A98-C204-C543-920D-604FDA3DD6C0}"/>
              </a:ext>
            </a:extLst>
          </p:cNvPr>
          <p:cNvSpPr/>
          <p:nvPr/>
        </p:nvSpPr>
        <p:spPr>
          <a:xfrm>
            <a:off x="359924" y="3632288"/>
            <a:ext cx="2363821" cy="1186775"/>
          </a:xfrm>
          <a:prstGeom prst="roundRect">
            <a:avLst/>
          </a:prstGeom>
          <a:solidFill>
            <a:srgbClr val="2D2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5000" b="1" dirty="0"/>
              <a:t>359</a:t>
            </a:r>
          </a:p>
          <a:p>
            <a:pPr algn="ctr"/>
            <a:r>
              <a:rPr lang="es-ES" sz="3000" dirty="0"/>
              <a:t>créditos</a:t>
            </a:r>
            <a:endParaRPr lang="es-EC" sz="3000" dirty="0"/>
          </a:p>
        </p:txBody>
      </p:sp>
      <p:cxnSp>
        <p:nvCxnSpPr>
          <p:cNvPr id="33" name="Conector recto 32">
            <a:extLst>
              <a:ext uri="{FF2B5EF4-FFF2-40B4-BE49-F238E27FC236}">
                <a16:creationId xmlns:a16="http://schemas.microsoft.com/office/drawing/2014/main" id="{47395B15-93D5-864D-BE7C-7725B4E69CD7}"/>
              </a:ext>
            </a:extLst>
          </p:cNvPr>
          <p:cNvCxnSpPr>
            <a:cxnSpLocks/>
          </p:cNvCxnSpPr>
          <p:nvPr/>
        </p:nvCxnSpPr>
        <p:spPr>
          <a:xfrm>
            <a:off x="7181226" y="1105976"/>
            <a:ext cx="8687" cy="5137806"/>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5714E3B8-3B73-F34E-93AB-EE042851DBDC}"/>
              </a:ext>
            </a:extLst>
          </p:cNvPr>
          <p:cNvCxnSpPr>
            <a:cxnSpLocks/>
          </p:cNvCxnSpPr>
          <p:nvPr/>
        </p:nvCxnSpPr>
        <p:spPr>
          <a:xfrm>
            <a:off x="3973461" y="1177828"/>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3" name="Conector recto 42">
            <a:extLst>
              <a:ext uri="{FF2B5EF4-FFF2-40B4-BE49-F238E27FC236}">
                <a16:creationId xmlns:a16="http://schemas.microsoft.com/office/drawing/2014/main" id="{A342CA9B-CD9B-8144-A116-7AB0EE893074}"/>
              </a:ext>
            </a:extLst>
          </p:cNvPr>
          <p:cNvCxnSpPr>
            <a:cxnSpLocks/>
          </p:cNvCxnSpPr>
          <p:nvPr/>
        </p:nvCxnSpPr>
        <p:spPr>
          <a:xfrm>
            <a:off x="3973461" y="2019341"/>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4" name="Conector recto 43">
            <a:extLst>
              <a:ext uri="{FF2B5EF4-FFF2-40B4-BE49-F238E27FC236}">
                <a16:creationId xmlns:a16="http://schemas.microsoft.com/office/drawing/2014/main" id="{F38D3C25-1B92-8D48-8611-DF7ECE88479D}"/>
              </a:ext>
            </a:extLst>
          </p:cNvPr>
          <p:cNvCxnSpPr>
            <a:cxnSpLocks/>
          </p:cNvCxnSpPr>
          <p:nvPr/>
        </p:nvCxnSpPr>
        <p:spPr>
          <a:xfrm>
            <a:off x="3973461" y="2960245"/>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5" name="Conector recto 44">
            <a:extLst>
              <a:ext uri="{FF2B5EF4-FFF2-40B4-BE49-F238E27FC236}">
                <a16:creationId xmlns:a16="http://schemas.microsoft.com/office/drawing/2014/main" id="{763CFD5D-5F47-E144-8AF6-599A70DAAF75}"/>
              </a:ext>
            </a:extLst>
          </p:cNvPr>
          <p:cNvCxnSpPr>
            <a:cxnSpLocks/>
          </p:cNvCxnSpPr>
          <p:nvPr/>
        </p:nvCxnSpPr>
        <p:spPr>
          <a:xfrm>
            <a:off x="3973461" y="3742123"/>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6" name="Conector recto 45">
            <a:extLst>
              <a:ext uri="{FF2B5EF4-FFF2-40B4-BE49-F238E27FC236}">
                <a16:creationId xmlns:a16="http://schemas.microsoft.com/office/drawing/2014/main" id="{0F37484E-0B48-604D-A483-C71059277B13}"/>
              </a:ext>
            </a:extLst>
          </p:cNvPr>
          <p:cNvCxnSpPr>
            <a:cxnSpLocks/>
          </p:cNvCxnSpPr>
          <p:nvPr/>
        </p:nvCxnSpPr>
        <p:spPr>
          <a:xfrm>
            <a:off x="3973461" y="4630019"/>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7" name="Conector recto 46">
            <a:extLst>
              <a:ext uri="{FF2B5EF4-FFF2-40B4-BE49-F238E27FC236}">
                <a16:creationId xmlns:a16="http://schemas.microsoft.com/office/drawing/2014/main" id="{79A228B3-B366-794D-BF05-F97F3F0CE2F6}"/>
              </a:ext>
            </a:extLst>
          </p:cNvPr>
          <p:cNvCxnSpPr>
            <a:cxnSpLocks/>
          </p:cNvCxnSpPr>
          <p:nvPr/>
        </p:nvCxnSpPr>
        <p:spPr>
          <a:xfrm>
            <a:off x="3973461" y="5531167"/>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8" name="Conector recto 47">
            <a:extLst>
              <a:ext uri="{FF2B5EF4-FFF2-40B4-BE49-F238E27FC236}">
                <a16:creationId xmlns:a16="http://schemas.microsoft.com/office/drawing/2014/main" id="{0448FC73-87BF-BC40-AADB-BBB9E95A2F64}"/>
              </a:ext>
            </a:extLst>
          </p:cNvPr>
          <p:cNvCxnSpPr>
            <a:cxnSpLocks/>
          </p:cNvCxnSpPr>
          <p:nvPr/>
        </p:nvCxnSpPr>
        <p:spPr>
          <a:xfrm>
            <a:off x="8508265" y="1415901"/>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9" name="Conector recto 48">
            <a:extLst>
              <a:ext uri="{FF2B5EF4-FFF2-40B4-BE49-F238E27FC236}">
                <a16:creationId xmlns:a16="http://schemas.microsoft.com/office/drawing/2014/main" id="{E0B81370-B7AD-E845-9B52-B3E0E9F9A290}"/>
              </a:ext>
            </a:extLst>
          </p:cNvPr>
          <p:cNvCxnSpPr>
            <a:cxnSpLocks/>
          </p:cNvCxnSpPr>
          <p:nvPr/>
        </p:nvCxnSpPr>
        <p:spPr>
          <a:xfrm>
            <a:off x="8508265" y="2204405"/>
            <a:ext cx="0" cy="513285"/>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1" name="Conector recto 50">
            <a:extLst>
              <a:ext uri="{FF2B5EF4-FFF2-40B4-BE49-F238E27FC236}">
                <a16:creationId xmlns:a16="http://schemas.microsoft.com/office/drawing/2014/main" id="{693DF11E-17C5-F546-BF8F-F1044AA72DBC}"/>
              </a:ext>
            </a:extLst>
          </p:cNvPr>
          <p:cNvCxnSpPr>
            <a:cxnSpLocks/>
          </p:cNvCxnSpPr>
          <p:nvPr/>
        </p:nvCxnSpPr>
        <p:spPr>
          <a:xfrm>
            <a:off x="8508265" y="3158561"/>
            <a:ext cx="0" cy="513285"/>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4" name="Conector recto 53">
            <a:extLst>
              <a:ext uri="{FF2B5EF4-FFF2-40B4-BE49-F238E27FC236}">
                <a16:creationId xmlns:a16="http://schemas.microsoft.com/office/drawing/2014/main" id="{18F1614F-14E4-4246-B939-289D67B69010}"/>
              </a:ext>
            </a:extLst>
          </p:cNvPr>
          <p:cNvCxnSpPr>
            <a:cxnSpLocks/>
          </p:cNvCxnSpPr>
          <p:nvPr/>
        </p:nvCxnSpPr>
        <p:spPr>
          <a:xfrm>
            <a:off x="8508265" y="4106092"/>
            <a:ext cx="0" cy="513285"/>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5" name="Conector recto 54">
            <a:extLst>
              <a:ext uri="{FF2B5EF4-FFF2-40B4-BE49-F238E27FC236}">
                <a16:creationId xmlns:a16="http://schemas.microsoft.com/office/drawing/2014/main" id="{11321104-45DA-9348-B404-9AD617F9FD9B}"/>
              </a:ext>
            </a:extLst>
          </p:cNvPr>
          <p:cNvCxnSpPr>
            <a:cxnSpLocks/>
          </p:cNvCxnSpPr>
          <p:nvPr/>
        </p:nvCxnSpPr>
        <p:spPr>
          <a:xfrm>
            <a:off x="8508265" y="4901223"/>
            <a:ext cx="0" cy="513285"/>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9526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144-132D-ADC9-310E-98B996BD88D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931043E-CF22-13E8-DA3E-C234F939A28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FF85A995-CC22-036F-4E12-06ABA2F7DFFE}"/>
              </a:ext>
            </a:extLst>
          </p:cNvPr>
          <p:cNvSpPr txBox="1"/>
          <p:nvPr/>
        </p:nvSpPr>
        <p:spPr>
          <a:xfrm>
            <a:off x="1010399" y="195139"/>
            <a:ext cx="5040000"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Desembolsos 2025 </a:t>
            </a:r>
          </a:p>
        </p:txBody>
      </p:sp>
      <p:pic>
        <p:nvPicPr>
          <p:cNvPr id="7" name="Imagen 6">
            <a:extLst>
              <a:ext uri="{FF2B5EF4-FFF2-40B4-BE49-F238E27FC236}">
                <a16:creationId xmlns:a16="http://schemas.microsoft.com/office/drawing/2014/main" id="{7E69C437-1E3E-72C9-B807-8C3099B8F246}"/>
              </a:ext>
            </a:extLst>
          </p:cNvPr>
          <p:cNvPicPr>
            <a:picLocks noChangeAspect="1"/>
          </p:cNvPicPr>
          <p:nvPr/>
        </p:nvPicPr>
        <p:blipFill>
          <a:blip r:embed="rId3"/>
          <a:stretch>
            <a:fillRect/>
          </a:stretch>
        </p:blipFill>
        <p:spPr>
          <a:xfrm>
            <a:off x="3305072" y="1184193"/>
            <a:ext cx="448735" cy="425363"/>
          </a:xfrm>
          <a:prstGeom prst="rect">
            <a:avLst/>
          </a:prstGeom>
        </p:spPr>
      </p:pic>
      <p:pic>
        <p:nvPicPr>
          <p:cNvPr id="10" name="Imagen 9">
            <a:extLst>
              <a:ext uri="{FF2B5EF4-FFF2-40B4-BE49-F238E27FC236}">
                <a16:creationId xmlns:a16="http://schemas.microsoft.com/office/drawing/2014/main" id="{52B3B962-7F4A-8412-618D-9F2FB211C6D2}"/>
              </a:ext>
            </a:extLst>
          </p:cNvPr>
          <p:cNvPicPr>
            <a:picLocks noChangeAspect="1"/>
          </p:cNvPicPr>
          <p:nvPr/>
        </p:nvPicPr>
        <p:blipFill>
          <a:blip r:embed="rId4"/>
          <a:stretch>
            <a:fillRect/>
          </a:stretch>
        </p:blipFill>
        <p:spPr>
          <a:xfrm>
            <a:off x="3263266" y="4345548"/>
            <a:ext cx="454042" cy="436072"/>
          </a:xfrm>
          <a:prstGeom prst="rect">
            <a:avLst/>
          </a:prstGeom>
        </p:spPr>
      </p:pic>
      <p:pic>
        <p:nvPicPr>
          <p:cNvPr id="12" name="Imagen 11">
            <a:extLst>
              <a:ext uri="{FF2B5EF4-FFF2-40B4-BE49-F238E27FC236}">
                <a16:creationId xmlns:a16="http://schemas.microsoft.com/office/drawing/2014/main" id="{6C53F3CE-2D5A-5E2E-8D76-8966A7F74910}"/>
              </a:ext>
            </a:extLst>
          </p:cNvPr>
          <p:cNvPicPr>
            <a:picLocks noChangeAspect="1"/>
          </p:cNvPicPr>
          <p:nvPr/>
        </p:nvPicPr>
        <p:blipFill>
          <a:blip r:embed="rId5"/>
          <a:stretch>
            <a:fillRect/>
          </a:stretch>
        </p:blipFill>
        <p:spPr>
          <a:xfrm>
            <a:off x="3286866" y="2082510"/>
            <a:ext cx="485148" cy="461666"/>
          </a:xfrm>
          <a:prstGeom prst="rect">
            <a:avLst/>
          </a:prstGeom>
        </p:spPr>
      </p:pic>
      <p:sp>
        <p:nvSpPr>
          <p:cNvPr id="13" name="CuadroTexto 12">
            <a:extLst>
              <a:ext uri="{FF2B5EF4-FFF2-40B4-BE49-F238E27FC236}">
                <a16:creationId xmlns:a16="http://schemas.microsoft.com/office/drawing/2014/main" id="{183553E6-D23D-7DF0-0D18-E8CAC271D180}"/>
              </a:ext>
            </a:extLst>
          </p:cNvPr>
          <p:cNvSpPr txBox="1"/>
          <p:nvPr/>
        </p:nvSpPr>
        <p:spPr>
          <a:xfrm>
            <a:off x="3973461" y="1151090"/>
            <a:ext cx="2409399" cy="461665"/>
          </a:xfrm>
          <a:prstGeom prst="rect">
            <a:avLst/>
          </a:prstGeom>
          <a:noFill/>
        </p:spPr>
        <p:txBody>
          <a:bodyPr wrap="square" rtlCol="0">
            <a:spAutoFit/>
          </a:bodyPr>
          <a:lstStyle/>
          <a:p>
            <a:r>
              <a:rPr lang="es-ES" sz="1200" b="1" dirty="0">
                <a:solidFill>
                  <a:srgbClr val="2D2D93"/>
                </a:solidFill>
              </a:rPr>
              <a:t>Vialidad</a:t>
            </a:r>
            <a:r>
              <a:rPr lang="es-ES" sz="1200" dirty="0">
                <a:solidFill>
                  <a:srgbClr val="2D2D93"/>
                </a:solidFill>
              </a:rPr>
              <a:t>: USD 167,90 millones </a:t>
            </a:r>
          </a:p>
          <a:p>
            <a:r>
              <a:rPr lang="es-ES" sz="1200" dirty="0">
                <a:solidFill>
                  <a:srgbClr val="2D2D93"/>
                </a:solidFill>
              </a:rPr>
              <a:t>202 créditos</a:t>
            </a:r>
            <a:endParaRPr lang="es-EC" sz="1200" dirty="0">
              <a:solidFill>
                <a:srgbClr val="2D2D93"/>
              </a:solidFill>
            </a:endParaRPr>
          </a:p>
        </p:txBody>
      </p:sp>
      <p:sp>
        <p:nvSpPr>
          <p:cNvPr id="14" name="CuadroTexto 13">
            <a:extLst>
              <a:ext uri="{FF2B5EF4-FFF2-40B4-BE49-F238E27FC236}">
                <a16:creationId xmlns:a16="http://schemas.microsoft.com/office/drawing/2014/main" id="{77151526-33CD-2255-4920-5362DC89B403}"/>
              </a:ext>
            </a:extLst>
          </p:cNvPr>
          <p:cNvSpPr txBox="1"/>
          <p:nvPr/>
        </p:nvSpPr>
        <p:spPr>
          <a:xfrm>
            <a:off x="3905366" y="4342751"/>
            <a:ext cx="2928687" cy="461665"/>
          </a:xfrm>
          <a:prstGeom prst="rect">
            <a:avLst/>
          </a:prstGeom>
          <a:noFill/>
        </p:spPr>
        <p:txBody>
          <a:bodyPr wrap="square" rtlCol="0">
            <a:spAutoFit/>
          </a:bodyPr>
          <a:lstStyle/>
          <a:p>
            <a:r>
              <a:rPr lang="es-ES" sz="1200" b="1" dirty="0">
                <a:solidFill>
                  <a:srgbClr val="2D2D93"/>
                </a:solidFill>
              </a:rPr>
              <a:t>Fortalecimiento I.</a:t>
            </a:r>
            <a:r>
              <a:rPr lang="es-ES" sz="1200" dirty="0">
                <a:solidFill>
                  <a:srgbClr val="2D2D93"/>
                </a:solidFill>
              </a:rPr>
              <a:t>: USD 12,36 millones </a:t>
            </a:r>
          </a:p>
          <a:p>
            <a:r>
              <a:rPr lang="es-ES" sz="1200" dirty="0">
                <a:solidFill>
                  <a:srgbClr val="2D2D93"/>
                </a:solidFill>
              </a:rPr>
              <a:t>30 créditos</a:t>
            </a:r>
            <a:endParaRPr lang="es-EC" sz="1200" dirty="0">
              <a:solidFill>
                <a:srgbClr val="2D2D93"/>
              </a:solidFill>
            </a:endParaRPr>
          </a:p>
        </p:txBody>
      </p:sp>
      <p:sp>
        <p:nvSpPr>
          <p:cNvPr id="15" name="CuadroTexto 14">
            <a:extLst>
              <a:ext uri="{FF2B5EF4-FFF2-40B4-BE49-F238E27FC236}">
                <a16:creationId xmlns:a16="http://schemas.microsoft.com/office/drawing/2014/main" id="{EED8936B-65E2-3749-43FA-27872A359B3F}"/>
              </a:ext>
            </a:extLst>
          </p:cNvPr>
          <p:cNvSpPr txBox="1"/>
          <p:nvPr/>
        </p:nvSpPr>
        <p:spPr>
          <a:xfrm>
            <a:off x="3973461" y="2003193"/>
            <a:ext cx="2557195" cy="646331"/>
          </a:xfrm>
          <a:prstGeom prst="rect">
            <a:avLst/>
          </a:prstGeom>
          <a:noFill/>
        </p:spPr>
        <p:txBody>
          <a:bodyPr wrap="square" rtlCol="0">
            <a:spAutoFit/>
          </a:bodyPr>
          <a:lstStyle/>
          <a:p>
            <a:r>
              <a:rPr lang="es-ES" sz="1200" b="1" dirty="0">
                <a:solidFill>
                  <a:srgbClr val="2D2D93"/>
                </a:solidFill>
              </a:rPr>
              <a:t>Saneamiento A</a:t>
            </a:r>
            <a:r>
              <a:rPr lang="es-ES" sz="1200" dirty="0">
                <a:solidFill>
                  <a:srgbClr val="2D2D93"/>
                </a:solidFill>
              </a:rPr>
              <a:t>.: USD 100,94 millones </a:t>
            </a:r>
          </a:p>
          <a:p>
            <a:r>
              <a:rPr lang="es-ES" sz="1200" dirty="0">
                <a:solidFill>
                  <a:srgbClr val="2D2D93"/>
                </a:solidFill>
              </a:rPr>
              <a:t>188 créditos</a:t>
            </a:r>
            <a:endParaRPr lang="es-EC" sz="1200" dirty="0">
              <a:solidFill>
                <a:srgbClr val="2D2D93"/>
              </a:solidFill>
            </a:endParaRPr>
          </a:p>
        </p:txBody>
      </p:sp>
      <p:sp>
        <p:nvSpPr>
          <p:cNvPr id="16" name="CuadroTexto 15">
            <a:extLst>
              <a:ext uri="{FF2B5EF4-FFF2-40B4-BE49-F238E27FC236}">
                <a16:creationId xmlns:a16="http://schemas.microsoft.com/office/drawing/2014/main" id="{55DC6110-4D42-3530-EF02-5489580667FC}"/>
              </a:ext>
            </a:extLst>
          </p:cNvPr>
          <p:cNvSpPr txBox="1"/>
          <p:nvPr/>
        </p:nvSpPr>
        <p:spPr>
          <a:xfrm>
            <a:off x="8277741" y="4736634"/>
            <a:ext cx="3082318" cy="461665"/>
          </a:xfrm>
          <a:prstGeom prst="rect">
            <a:avLst/>
          </a:prstGeom>
          <a:noFill/>
        </p:spPr>
        <p:txBody>
          <a:bodyPr wrap="square" rtlCol="0">
            <a:spAutoFit/>
          </a:bodyPr>
          <a:lstStyle/>
          <a:p>
            <a:r>
              <a:rPr lang="es-ES" sz="1200" b="1" dirty="0">
                <a:solidFill>
                  <a:srgbClr val="2D2D93"/>
                </a:solidFill>
              </a:rPr>
              <a:t>Turismo</a:t>
            </a:r>
            <a:r>
              <a:rPr lang="es-ES" sz="1200" dirty="0">
                <a:solidFill>
                  <a:srgbClr val="2D2D93"/>
                </a:solidFill>
              </a:rPr>
              <a:t>: USD 0,41 millones </a:t>
            </a:r>
          </a:p>
          <a:p>
            <a:r>
              <a:rPr lang="es-ES" sz="1200" dirty="0">
                <a:solidFill>
                  <a:srgbClr val="2D2D93"/>
                </a:solidFill>
              </a:rPr>
              <a:t>5 créditos</a:t>
            </a:r>
            <a:endParaRPr lang="es-EC" sz="1200" dirty="0">
              <a:solidFill>
                <a:srgbClr val="2D2D93"/>
              </a:solidFill>
            </a:endParaRPr>
          </a:p>
        </p:txBody>
      </p:sp>
      <p:pic>
        <p:nvPicPr>
          <p:cNvPr id="21" name="Imagen 20">
            <a:extLst>
              <a:ext uri="{FF2B5EF4-FFF2-40B4-BE49-F238E27FC236}">
                <a16:creationId xmlns:a16="http://schemas.microsoft.com/office/drawing/2014/main" id="{835C39CF-E48F-BFCD-3354-BF0EEE4283DF}"/>
              </a:ext>
            </a:extLst>
          </p:cNvPr>
          <p:cNvPicPr>
            <a:picLocks noChangeAspect="1"/>
          </p:cNvPicPr>
          <p:nvPr/>
        </p:nvPicPr>
        <p:blipFill>
          <a:blip r:embed="rId6"/>
          <a:stretch>
            <a:fillRect/>
          </a:stretch>
        </p:blipFill>
        <p:spPr>
          <a:xfrm>
            <a:off x="3263266" y="3549582"/>
            <a:ext cx="477489" cy="471268"/>
          </a:xfrm>
          <a:prstGeom prst="rect">
            <a:avLst/>
          </a:prstGeom>
        </p:spPr>
      </p:pic>
      <p:pic>
        <p:nvPicPr>
          <p:cNvPr id="28" name="Imagen 27">
            <a:extLst>
              <a:ext uri="{FF2B5EF4-FFF2-40B4-BE49-F238E27FC236}">
                <a16:creationId xmlns:a16="http://schemas.microsoft.com/office/drawing/2014/main" id="{12D3D46B-6405-8AF4-A7A3-F930D0A4D9A2}"/>
              </a:ext>
            </a:extLst>
          </p:cNvPr>
          <p:cNvPicPr>
            <a:picLocks noChangeAspect="1"/>
          </p:cNvPicPr>
          <p:nvPr/>
        </p:nvPicPr>
        <p:blipFill>
          <a:blip r:embed="rId7"/>
          <a:stretch>
            <a:fillRect/>
          </a:stretch>
        </p:blipFill>
        <p:spPr>
          <a:xfrm>
            <a:off x="3255414" y="2748621"/>
            <a:ext cx="508780" cy="504677"/>
          </a:xfrm>
          <a:prstGeom prst="rect">
            <a:avLst/>
          </a:prstGeom>
        </p:spPr>
      </p:pic>
      <p:pic>
        <p:nvPicPr>
          <p:cNvPr id="29" name="Imagen 28">
            <a:extLst>
              <a:ext uri="{FF2B5EF4-FFF2-40B4-BE49-F238E27FC236}">
                <a16:creationId xmlns:a16="http://schemas.microsoft.com/office/drawing/2014/main" id="{4628111A-A3D7-F3B8-45B8-F460EE014C9F}"/>
              </a:ext>
            </a:extLst>
          </p:cNvPr>
          <p:cNvPicPr>
            <a:picLocks noChangeAspect="1"/>
          </p:cNvPicPr>
          <p:nvPr/>
        </p:nvPicPr>
        <p:blipFill>
          <a:blip r:embed="rId8"/>
          <a:stretch>
            <a:fillRect/>
          </a:stretch>
        </p:blipFill>
        <p:spPr>
          <a:xfrm>
            <a:off x="7605140" y="2164902"/>
            <a:ext cx="459786" cy="449010"/>
          </a:xfrm>
          <a:prstGeom prst="rect">
            <a:avLst/>
          </a:prstGeom>
        </p:spPr>
      </p:pic>
      <p:sp>
        <p:nvSpPr>
          <p:cNvPr id="30" name="CuadroTexto 29">
            <a:extLst>
              <a:ext uri="{FF2B5EF4-FFF2-40B4-BE49-F238E27FC236}">
                <a16:creationId xmlns:a16="http://schemas.microsoft.com/office/drawing/2014/main" id="{F4900D11-8736-CAEE-24C3-A16842585BFF}"/>
              </a:ext>
            </a:extLst>
          </p:cNvPr>
          <p:cNvSpPr txBox="1"/>
          <p:nvPr/>
        </p:nvSpPr>
        <p:spPr>
          <a:xfrm>
            <a:off x="8223079" y="2221391"/>
            <a:ext cx="3137409" cy="461665"/>
          </a:xfrm>
          <a:prstGeom prst="rect">
            <a:avLst/>
          </a:prstGeom>
          <a:noFill/>
        </p:spPr>
        <p:txBody>
          <a:bodyPr wrap="square" rtlCol="0">
            <a:spAutoFit/>
          </a:bodyPr>
          <a:lstStyle/>
          <a:p>
            <a:r>
              <a:rPr lang="es-ES" sz="1200" b="1" dirty="0">
                <a:solidFill>
                  <a:srgbClr val="2D2D93"/>
                </a:solidFill>
              </a:rPr>
              <a:t>Educación y C.</a:t>
            </a:r>
            <a:r>
              <a:rPr lang="es-ES" sz="1200" dirty="0">
                <a:solidFill>
                  <a:srgbClr val="2D2D93"/>
                </a:solidFill>
              </a:rPr>
              <a:t>: USD 6,11 millones </a:t>
            </a:r>
          </a:p>
          <a:p>
            <a:r>
              <a:rPr lang="es-ES" sz="1200" dirty="0">
                <a:solidFill>
                  <a:srgbClr val="2D2D93"/>
                </a:solidFill>
              </a:rPr>
              <a:t>24 créditos</a:t>
            </a:r>
            <a:endParaRPr lang="es-EC" sz="1200" dirty="0">
              <a:solidFill>
                <a:srgbClr val="2D2D93"/>
              </a:solidFill>
            </a:endParaRPr>
          </a:p>
        </p:txBody>
      </p:sp>
      <p:sp>
        <p:nvSpPr>
          <p:cNvPr id="31" name="CuadroTexto 30">
            <a:extLst>
              <a:ext uri="{FF2B5EF4-FFF2-40B4-BE49-F238E27FC236}">
                <a16:creationId xmlns:a16="http://schemas.microsoft.com/office/drawing/2014/main" id="{77509F55-D39B-C2AE-5EFE-8235382DCE15}"/>
              </a:ext>
            </a:extLst>
          </p:cNvPr>
          <p:cNvSpPr txBox="1"/>
          <p:nvPr/>
        </p:nvSpPr>
        <p:spPr>
          <a:xfrm>
            <a:off x="3920127" y="3574261"/>
            <a:ext cx="2673461" cy="461665"/>
          </a:xfrm>
          <a:prstGeom prst="rect">
            <a:avLst/>
          </a:prstGeom>
          <a:noFill/>
        </p:spPr>
        <p:txBody>
          <a:bodyPr wrap="square" rtlCol="0">
            <a:spAutoFit/>
          </a:bodyPr>
          <a:lstStyle/>
          <a:p>
            <a:r>
              <a:rPr lang="es-ES" sz="1200" b="1" dirty="0">
                <a:solidFill>
                  <a:srgbClr val="2D2D93"/>
                </a:solidFill>
              </a:rPr>
              <a:t>Vivienda de I.S.</a:t>
            </a:r>
            <a:r>
              <a:rPr lang="es-ES" sz="1200" dirty="0">
                <a:solidFill>
                  <a:srgbClr val="2D2D93"/>
                </a:solidFill>
              </a:rPr>
              <a:t>: USD 14,87 millones </a:t>
            </a:r>
          </a:p>
          <a:p>
            <a:r>
              <a:rPr lang="es-ES" sz="1200" dirty="0">
                <a:solidFill>
                  <a:srgbClr val="2D2D93"/>
                </a:solidFill>
              </a:rPr>
              <a:t>9 créditos</a:t>
            </a:r>
            <a:endParaRPr lang="es-EC" sz="1200" dirty="0">
              <a:solidFill>
                <a:srgbClr val="2D2D93"/>
              </a:solidFill>
            </a:endParaRPr>
          </a:p>
        </p:txBody>
      </p:sp>
      <p:sp>
        <p:nvSpPr>
          <p:cNvPr id="34" name="CuadroTexto 33">
            <a:extLst>
              <a:ext uri="{FF2B5EF4-FFF2-40B4-BE49-F238E27FC236}">
                <a16:creationId xmlns:a16="http://schemas.microsoft.com/office/drawing/2014/main" id="{A10C5321-2FD9-0F7A-38AD-3AB346512886}"/>
              </a:ext>
            </a:extLst>
          </p:cNvPr>
          <p:cNvSpPr txBox="1"/>
          <p:nvPr/>
        </p:nvSpPr>
        <p:spPr>
          <a:xfrm>
            <a:off x="3973461" y="2762595"/>
            <a:ext cx="2758857" cy="461665"/>
          </a:xfrm>
          <a:prstGeom prst="rect">
            <a:avLst/>
          </a:prstGeom>
          <a:noFill/>
        </p:spPr>
        <p:txBody>
          <a:bodyPr wrap="square" rtlCol="0">
            <a:spAutoFit/>
          </a:bodyPr>
          <a:lstStyle/>
          <a:p>
            <a:r>
              <a:rPr lang="es-ES" sz="1200" b="1" dirty="0">
                <a:solidFill>
                  <a:srgbClr val="2D2D93"/>
                </a:solidFill>
              </a:rPr>
              <a:t>Equipamiento U.</a:t>
            </a:r>
            <a:r>
              <a:rPr lang="es-ES" sz="1200" dirty="0">
                <a:solidFill>
                  <a:srgbClr val="2D2D93"/>
                </a:solidFill>
              </a:rPr>
              <a:t>: USD 21,37 millones </a:t>
            </a:r>
          </a:p>
          <a:p>
            <a:r>
              <a:rPr lang="es-ES" sz="1200" dirty="0">
                <a:solidFill>
                  <a:srgbClr val="2D2D93"/>
                </a:solidFill>
              </a:rPr>
              <a:t>42 créditos</a:t>
            </a:r>
            <a:endParaRPr lang="es-EC" sz="1200" dirty="0">
              <a:solidFill>
                <a:srgbClr val="2D2D93"/>
              </a:solidFill>
            </a:endParaRPr>
          </a:p>
        </p:txBody>
      </p:sp>
      <p:sp>
        <p:nvSpPr>
          <p:cNvPr id="35" name="CuadroTexto 34">
            <a:extLst>
              <a:ext uri="{FF2B5EF4-FFF2-40B4-BE49-F238E27FC236}">
                <a16:creationId xmlns:a16="http://schemas.microsoft.com/office/drawing/2014/main" id="{BB1FE825-02CA-6F8B-F64A-AE929AF6E840}"/>
              </a:ext>
            </a:extLst>
          </p:cNvPr>
          <p:cNvSpPr txBox="1"/>
          <p:nvPr/>
        </p:nvSpPr>
        <p:spPr>
          <a:xfrm>
            <a:off x="8223079" y="1355448"/>
            <a:ext cx="2656751" cy="461665"/>
          </a:xfrm>
          <a:prstGeom prst="rect">
            <a:avLst/>
          </a:prstGeom>
          <a:noFill/>
        </p:spPr>
        <p:txBody>
          <a:bodyPr wrap="square" rtlCol="0">
            <a:spAutoFit/>
          </a:bodyPr>
          <a:lstStyle/>
          <a:p>
            <a:r>
              <a:rPr lang="es-ES" sz="1200" b="1" dirty="0">
                <a:solidFill>
                  <a:srgbClr val="2D2D93"/>
                </a:solidFill>
              </a:rPr>
              <a:t>Desarrollo M.</a:t>
            </a:r>
            <a:r>
              <a:rPr lang="es-ES" sz="1200" dirty="0">
                <a:solidFill>
                  <a:srgbClr val="2D2D93"/>
                </a:solidFill>
              </a:rPr>
              <a:t>: USD 8,48 millones</a:t>
            </a:r>
          </a:p>
          <a:p>
            <a:r>
              <a:rPr lang="es-ES" sz="1200" dirty="0">
                <a:solidFill>
                  <a:srgbClr val="2D2D93"/>
                </a:solidFill>
              </a:rPr>
              <a:t>63 créditos</a:t>
            </a:r>
            <a:endParaRPr lang="es-EC" sz="1200" dirty="0">
              <a:solidFill>
                <a:srgbClr val="2D2D93"/>
              </a:solidFill>
            </a:endParaRPr>
          </a:p>
        </p:txBody>
      </p:sp>
      <p:pic>
        <p:nvPicPr>
          <p:cNvPr id="36" name="Imagen 35">
            <a:extLst>
              <a:ext uri="{FF2B5EF4-FFF2-40B4-BE49-F238E27FC236}">
                <a16:creationId xmlns:a16="http://schemas.microsoft.com/office/drawing/2014/main" id="{7C0D1315-7C99-0CB0-9CC3-FF5277882611}"/>
              </a:ext>
            </a:extLst>
          </p:cNvPr>
          <p:cNvPicPr>
            <a:picLocks noChangeAspect="1"/>
          </p:cNvPicPr>
          <p:nvPr/>
        </p:nvPicPr>
        <p:blipFill>
          <a:blip r:embed="rId9"/>
          <a:stretch>
            <a:fillRect/>
          </a:stretch>
        </p:blipFill>
        <p:spPr>
          <a:xfrm>
            <a:off x="7560798" y="1355448"/>
            <a:ext cx="541649" cy="527166"/>
          </a:xfrm>
          <a:prstGeom prst="rect">
            <a:avLst/>
          </a:prstGeom>
        </p:spPr>
      </p:pic>
      <p:sp>
        <p:nvSpPr>
          <p:cNvPr id="37" name="CuadroTexto 36">
            <a:extLst>
              <a:ext uri="{FF2B5EF4-FFF2-40B4-BE49-F238E27FC236}">
                <a16:creationId xmlns:a16="http://schemas.microsoft.com/office/drawing/2014/main" id="{F7055369-B90A-3C6C-AE74-DC5AFE2A75F5}"/>
              </a:ext>
            </a:extLst>
          </p:cNvPr>
          <p:cNvSpPr txBox="1"/>
          <p:nvPr/>
        </p:nvSpPr>
        <p:spPr>
          <a:xfrm>
            <a:off x="3936553" y="5286521"/>
            <a:ext cx="2446307" cy="461665"/>
          </a:xfrm>
          <a:prstGeom prst="rect">
            <a:avLst/>
          </a:prstGeom>
          <a:noFill/>
        </p:spPr>
        <p:txBody>
          <a:bodyPr wrap="square" rtlCol="0">
            <a:spAutoFit/>
          </a:bodyPr>
          <a:lstStyle/>
          <a:p>
            <a:r>
              <a:rPr lang="es-ES" sz="1200" b="1" dirty="0">
                <a:solidFill>
                  <a:srgbClr val="2D2D93"/>
                </a:solidFill>
              </a:rPr>
              <a:t>Riego y C.I</a:t>
            </a:r>
            <a:r>
              <a:rPr lang="es-ES" sz="1200" dirty="0">
                <a:solidFill>
                  <a:srgbClr val="2D2D93"/>
                </a:solidFill>
              </a:rPr>
              <a:t>.: USD 10,91 millones. </a:t>
            </a:r>
          </a:p>
          <a:p>
            <a:r>
              <a:rPr lang="es-ES" sz="1200" dirty="0">
                <a:solidFill>
                  <a:srgbClr val="2D2D93"/>
                </a:solidFill>
              </a:rPr>
              <a:t>17 créditos</a:t>
            </a:r>
            <a:endParaRPr lang="es-EC" sz="1200" dirty="0">
              <a:solidFill>
                <a:srgbClr val="2D2D93"/>
              </a:solidFill>
            </a:endParaRPr>
          </a:p>
        </p:txBody>
      </p:sp>
      <p:pic>
        <p:nvPicPr>
          <p:cNvPr id="38" name="Imagen 37">
            <a:extLst>
              <a:ext uri="{FF2B5EF4-FFF2-40B4-BE49-F238E27FC236}">
                <a16:creationId xmlns:a16="http://schemas.microsoft.com/office/drawing/2014/main" id="{9DC4C583-A177-588F-4BA4-A2CAFD242F4C}"/>
              </a:ext>
            </a:extLst>
          </p:cNvPr>
          <p:cNvPicPr>
            <a:picLocks noChangeAspect="1"/>
          </p:cNvPicPr>
          <p:nvPr/>
        </p:nvPicPr>
        <p:blipFill>
          <a:blip r:embed="rId10"/>
          <a:stretch>
            <a:fillRect/>
          </a:stretch>
        </p:blipFill>
        <p:spPr>
          <a:xfrm>
            <a:off x="3238901" y="5303617"/>
            <a:ext cx="538532" cy="444569"/>
          </a:xfrm>
          <a:prstGeom prst="rect">
            <a:avLst/>
          </a:prstGeom>
        </p:spPr>
      </p:pic>
      <p:pic>
        <p:nvPicPr>
          <p:cNvPr id="41" name="Imagen 40">
            <a:extLst>
              <a:ext uri="{FF2B5EF4-FFF2-40B4-BE49-F238E27FC236}">
                <a16:creationId xmlns:a16="http://schemas.microsoft.com/office/drawing/2014/main" id="{7CEDE5A8-50F2-FFDA-242C-ACE9C2403BAC}"/>
              </a:ext>
            </a:extLst>
          </p:cNvPr>
          <p:cNvPicPr>
            <a:picLocks noChangeAspect="1"/>
          </p:cNvPicPr>
          <p:nvPr/>
        </p:nvPicPr>
        <p:blipFill>
          <a:blip r:embed="rId11"/>
          <a:stretch>
            <a:fillRect/>
          </a:stretch>
        </p:blipFill>
        <p:spPr>
          <a:xfrm>
            <a:off x="7662245" y="4683503"/>
            <a:ext cx="468627" cy="468627"/>
          </a:xfrm>
          <a:prstGeom prst="rect">
            <a:avLst/>
          </a:prstGeom>
        </p:spPr>
      </p:pic>
      <p:sp>
        <p:nvSpPr>
          <p:cNvPr id="42" name="CuadroTexto 41">
            <a:extLst>
              <a:ext uri="{FF2B5EF4-FFF2-40B4-BE49-F238E27FC236}">
                <a16:creationId xmlns:a16="http://schemas.microsoft.com/office/drawing/2014/main" id="{5B2A9BB4-117A-FA91-0EED-A25774372392}"/>
              </a:ext>
            </a:extLst>
          </p:cNvPr>
          <p:cNvSpPr txBox="1"/>
          <p:nvPr/>
        </p:nvSpPr>
        <p:spPr>
          <a:xfrm>
            <a:off x="8277741" y="3952641"/>
            <a:ext cx="3082318" cy="461665"/>
          </a:xfrm>
          <a:prstGeom prst="rect">
            <a:avLst/>
          </a:prstGeom>
          <a:noFill/>
        </p:spPr>
        <p:txBody>
          <a:bodyPr wrap="square" rtlCol="0">
            <a:spAutoFit/>
          </a:bodyPr>
          <a:lstStyle/>
          <a:p>
            <a:r>
              <a:rPr lang="es-ES" sz="1200" b="1" dirty="0">
                <a:solidFill>
                  <a:srgbClr val="2D2D93"/>
                </a:solidFill>
              </a:rPr>
              <a:t>Medio Ambiente</a:t>
            </a:r>
            <a:r>
              <a:rPr lang="es-ES" sz="1200" dirty="0">
                <a:solidFill>
                  <a:srgbClr val="2D2D93"/>
                </a:solidFill>
              </a:rPr>
              <a:t>: USD 1,13 millones </a:t>
            </a:r>
          </a:p>
          <a:p>
            <a:r>
              <a:rPr lang="es-ES" sz="1200" dirty="0">
                <a:solidFill>
                  <a:srgbClr val="2D2D93"/>
                </a:solidFill>
              </a:rPr>
              <a:t>8 créditos</a:t>
            </a:r>
            <a:endParaRPr lang="es-EC" sz="1200" dirty="0">
              <a:solidFill>
                <a:srgbClr val="2D2D93"/>
              </a:solidFill>
            </a:endParaRPr>
          </a:p>
        </p:txBody>
      </p:sp>
      <p:pic>
        <p:nvPicPr>
          <p:cNvPr id="52" name="Imagen 51" descr="Icono&#10;&#10;El contenido generado por IA puede ser incorrecto.">
            <a:extLst>
              <a:ext uri="{FF2B5EF4-FFF2-40B4-BE49-F238E27FC236}">
                <a16:creationId xmlns:a16="http://schemas.microsoft.com/office/drawing/2014/main" id="{5008C990-3907-4308-5EC0-A77BDC207861}"/>
              </a:ext>
            </a:extLst>
          </p:cNvPr>
          <p:cNvPicPr>
            <a:picLocks noChangeAspect="1"/>
          </p:cNvPicPr>
          <p:nvPr/>
        </p:nvPicPr>
        <p:blipFill>
          <a:blip r:embed="rId12">
            <a:clrChange>
              <a:clrFrom>
                <a:srgbClr val="DCECFF"/>
              </a:clrFrom>
              <a:clrTo>
                <a:srgbClr val="DCECFF">
                  <a:alpha val="0"/>
                </a:srgbClr>
              </a:clrTo>
            </a:clrChange>
            <a:duotone>
              <a:prstClr val="black"/>
              <a:srgbClr val="2D2D93">
                <a:tint val="45000"/>
                <a:satMod val="400000"/>
              </a:srgbClr>
            </a:duotone>
            <a:extLst>
              <a:ext uri="{28A0092B-C50C-407E-A947-70E740481C1C}">
                <a14:useLocalDpi xmlns:a14="http://schemas.microsoft.com/office/drawing/2010/main" val="0"/>
              </a:ext>
            </a:extLst>
          </a:blip>
          <a:stretch>
            <a:fillRect/>
          </a:stretch>
        </p:blipFill>
        <p:spPr>
          <a:xfrm>
            <a:off x="7585853" y="3866998"/>
            <a:ext cx="612000" cy="612000"/>
          </a:xfrm>
          <a:prstGeom prst="rect">
            <a:avLst/>
          </a:prstGeom>
        </p:spPr>
      </p:pic>
      <p:sp>
        <p:nvSpPr>
          <p:cNvPr id="5" name="Rectángulo 4">
            <a:extLst>
              <a:ext uri="{FF2B5EF4-FFF2-40B4-BE49-F238E27FC236}">
                <a16:creationId xmlns:a16="http://schemas.microsoft.com/office/drawing/2014/main" id="{CD23E4BD-9AC9-24A8-76CB-11F3BAD436A6}"/>
              </a:ext>
            </a:extLst>
          </p:cNvPr>
          <p:cNvSpPr/>
          <p:nvPr/>
        </p:nvSpPr>
        <p:spPr>
          <a:xfrm>
            <a:off x="21772" y="6407975"/>
            <a:ext cx="5266612" cy="430887"/>
          </a:xfrm>
          <a:prstGeom prst="rect">
            <a:avLst/>
          </a:prstGeom>
          <a:solidFill>
            <a:schemeClr val="bg1"/>
          </a:solidFill>
        </p:spPr>
        <p:txBody>
          <a:bodyPr wrap="square">
            <a:spAutoFit/>
          </a:bodyPr>
          <a:lstStyle/>
          <a:p>
            <a:r>
              <a:rPr lang="es-EC" sz="1050" b="1" dirty="0">
                <a:latin typeface="Arial" panose="020B0604020202020204" pitchFamily="34" charset="0"/>
                <a:ea typeface="Calibri" panose="020F0502020204030204" pitchFamily="34" charset="0"/>
                <a:cs typeface="Arial" panose="020B0604020202020204" pitchFamily="34" charset="0"/>
              </a:rPr>
              <a:t>Fuente: </a:t>
            </a:r>
            <a:r>
              <a:rPr lang="es-EC" sz="1050" dirty="0">
                <a:latin typeface="Arial" panose="020B0604020202020204" pitchFamily="34" charset="0"/>
                <a:ea typeface="Calibri" panose="020F0502020204030204" pitchFamily="34" charset="0"/>
                <a:cs typeface="Arial" panose="020B0604020202020204" pitchFamily="34" charset="0"/>
              </a:rPr>
              <a:t>Sistema de Consultas Gerenciales, enero 2026</a:t>
            </a:r>
          </a:p>
          <a:p>
            <a:r>
              <a:rPr lang="es-EC" sz="1050" b="1" dirty="0">
                <a:latin typeface="Arial" panose="020B0604020202020204" pitchFamily="34" charset="0"/>
                <a:ea typeface="Calibri" panose="020F0502020204030204" pitchFamily="34" charset="0"/>
                <a:cs typeface="Arial" panose="020B0604020202020204" pitchFamily="34" charset="0"/>
              </a:rPr>
              <a:t>Nota: </a:t>
            </a:r>
            <a:r>
              <a:rPr lang="es-EC" sz="1050" dirty="0">
                <a:latin typeface="Arial" panose="020B0604020202020204" pitchFamily="34" charset="0"/>
                <a:ea typeface="Calibri" panose="020F0502020204030204" pitchFamily="34" charset="0"/>
                <a:cs typeface="Arial" panose="020B0604020202020204" pitchFamily="34" charset="0"/>
              </a:rPr>
              <a:t>Se consideran cifras sin aproximación al inmediato superior.</a:t>
            </a:r>
          </a:p>
        </p:txBody>
      </p:sp>
      <p:sp>
        <p:nvSpPr>
          <p:cNvPr id="8" name="CuadroTexto 7">
            <a:extLst>
              <a:ext uri="{FF2B5EF4-FFF2-40B4-BE49-F238E27FC236}">
                <a16:creationId xmlns:a16="http://schemas.microsoft.com/office/drawing/2014/main" id="{690BC329-4332-EEE4-E123-FF81191EB2E7}"/>
              </a:ext>
            </a:extLst>
          </p:cNvPr>
          <p:cNvSpPr txBox="1"/>
          <p:nvPr/>
        </p:nvSpPr>
        <p:spPr>
          <a:xfrm>
            <a:off x="8276592" y="3139275"/>
            <a:ext cx="2970124" cy="461665"/>
          </a:xfrm>
          <a:prstGeom prst="rect">
            <a:avLst/>
          </a:prstGeom>
          <a:noFill/>
        </p:spPr>
        <p:txBody>
          <a:bodyPr wrap="square" rtlCol="0">
            <a:spAutoFit/>
          </a:bodyPr>
          <a:lstStyle/>
          <a:p>
            <a:r>
              <a:rPr lang="es-ES" sz="1200" b="1" dirty="0">
                <a:solidFill>
                  <a:srgbClr val="2D2D93"/>
                </a:solidFill>
              </a:rPr>
              <a:t>Transporte y C.</a:t>
            </a:r>
            <a:r>
              <a:rPr lang="es-ES" sz="1200" dirty="0">
                <a:solidFill>
                  <a:srgbClr val="2D2D93"/>
                </a:solidFill>
              </a:rPr>
              <a:t>: USD 2,47 millones </a:t>
            </a:r>
          </a:p>
          <a:p>
            <a:r>
              <a:rPr lang="es-ES" sz="1200" dirty="0">
                <a:solidFill>
                  <a:srgbClr val="2D2D93"/>
                </a:solidFill>
              </a:rPr>
              <a:t>8 créditos</a:t>
            </a:r>
            <a:endParaRPr lang="es-EC" sz="1200" dirty="0">
              <a:solidFill>
                <a:srgbClr val="2D2D93"/>
              </a:solidFill>
            </a:endParaRPr>
          </a:p>
        </p:txBody>
      </p:sp>
      <p:pic>
        <p:nvPicPr>
          <p:cNvPr id="9" name="Imagen 8">
            <a:extLst>
              <a:ext uri="{FF2B5EF4-FFF2-40B4-BE49-F238E27FC236}">
                <a16:creationId xmlns:a16="http://schemas.microsoft.com/office/drawing/2014/main" id="{4EA1A97E-ADD5-2077-0AAB-1A6AEE537501}"/>
              </a:ext>
            </a:extLst>
          </p:cNvPr>
          <p:cNvPicPr>
            <a:picLocks noChangeAspect="1"/>
          </p:cNvPicPr>
          <p:nvPr/>
        </p:nvPicPr>
        <p:blipFill rotWithShape="1">
          <a:blip r:embed="rId13"/>
          <a:srcRect r="28295"/>
          <a:stretch/>
        </p:blipFill>
        <p:spPr>
          <a:xfrm>
            <a:off x="7605141" y="3125568"/>
            <a:ext cx="479934" cy="483794"/>
          </a:xfrm>
          <a:prstGeom prst="rect">
            <a:avLst/>
          </a:prstGeom>
        </p:spPr>
      </p:pic>
      <p:sp>
        <p:nvSpPr>
          <p:cNvPr id="32" name="Rectángulo: esquinas redondeadas 5">
            <a:extLst>
              <a:ext uri="{FF2B5EF4-FFF2-40B4-BE49-F238E27FC236}">
                <a16:creationId xmlns:a16="http://schemas.microsoft.com/office/drawing/2014/main" id="{E57803F1-5C5A-414D-B732-3CAFAD5BDA8D}"/>
              </a:ext>
            </a:extLst>
          </p:cNvPr>
          <p:cNvSpPr/>
          <p:nvPr/>
        </p:nvSpPr>
        <p:spPr>
          <a:xfrm>
            <a:off x="359924" y="2291773"/>
            <a:ext cx="2363821" cy="1186775"/>
          </a:xfrm>
          <a:prstGeom prst="roundRect">
            <a:avLst/>
          </a:prstGeom>
          <a:solidFill>
            <a:srgbClr val="2D2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000" b="1" dirty="0"/>
              <a:t>USD 347,01</a:t>
            </a:r>
          </a:p>
          <a:p>
            <a:pPr algn="ctr"/>
            <a:r>
              <a:rPr lang="es-ES" sz="3000" b="1" dirty="0"/>
              <a:t>millones</a:t>
            </a:r>
          </a:p>
        </p:txBody>
      </p:sp>
      <p:sp>
        <p:nvSpPr>
          <p:cNvPr id="33" name="Rectángulo: esquinas redondeadas 5">
            <a:extLst>
              <a:ext uri="{FF2B5EF4-FFF2-40B4-BE49-F238E27FC236}">
                <a16:creationId xmlns:a16="http://schemas.microsoft.com/office/drawing/2014/main" id="{C8C97ACE-4143-C944-8120-4F8F366E15C4}"/>
              </a:ext>
            </a:extLst>
          </p:cNvPr>
          <p:cNvSpPr/>
          <p:nvPr/>
        </p:nvSpPr>
        <p:spPr>
          <a:xfrm>
            <a:off x="359924" y="3632288"/>
            <a:ext cx="2363821" cy="1186775"/>
          </a:xfrm>
          <a:prstGeom prst="roundRect">
            <a:avLst/>
          </a:prstGeom>
          <a:solidFill>
            <a:srgbClr val="2D2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000" b="1" dirty="0"/>
              <a:t>596</a:t>
            </a:r>
          </a:p>
          <a:p>
            <a:pPr algn="ctr"/>
            <a:r>
              <a:rPr lang="es-ES" sz="3000" dirty="0"/>
              <a:t>créditos</a:t>
            </a:r>
            <a:endParaRPr lang="es-EC" sz="3000" dirty="0"/>
          </a:p>
        </p:txBody>
      </p:sp>
      <p:cxnSp>
        <p:nvCxnSpPr>
          <p:cNvPr id="39" name="Conector recto 38">
            <a:extLst>
              <a:ext uri="{FF2B5EF4-FFF2-40B4-BE49-F238E27FC236}">
                <a16:creationId xmlns:a16="http://schemas.microsoft.com/office/drawing/2014/main" id="{18CDB5F1-64BB-F64D-856C-54FACA22C625}"/>
              </a:ext>
            </a:extLst>
          </p:cNvPr>
          <p:cNvCxnSpPr>
            <a:cxnSpLocks/>
          </p:cNvCxnSpPr>
          <p:nvPr/>
        </p:nvCxnSpPr>
        <p:spPr>
          <a:xfrm>
            <a:off x="7026813" y="1032037"/>
            <a:ext cx="8687" cy="5137806"/>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527DF605-ACBC-F84C-95D1-5E52CBAD928A}"/>
              </a:ext>
            </a:extLst>
          </p:cNvPr>
          <p:cNvCxnSpPr>
            <a:cxnSpLocks/>
          </p:cNvCxnSpPr>
          <p:nvPr/>
        </p:nvCxnSpPr>
        <p:spPr>
          <a:xfrm>
            <a:off x="3907514" y="1184193"/>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3" name="Conector recto 42">
            <a:extLst>
              <a:ext uri="{FF2B5EF4-FFF2-40B4-BE49-F238E27FC236}">
                <a16:creationId xmlns:a16="http://schemas.microsoft.com/office/drawing/2014/main" id="{2114C4D0-4AF1-3D49-8B01-880381EBC205}"/>
              </a:ext>
            </a:extLst>
          </p:cNvPr>
          <p:cNvCxnSpPr>
            <a:cxnSpLocks/>
          </p:cNvCxnSpPr>
          <p:nvPr/>
        </p:nvCxnSpPr>
        <p:spPr>
          <a:xfrm>
            <a:off x="3907514" y="2063082"/>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4" name="Conector recto 43">
            <a:extLst>
              <a:ext uri="{FF2B5EF4-FFF2-40B4-BE49-F238E27FC236}">
                <a16:creationId xmlns:a16="http://schemas.microsoft.com/office/drawing/2014/main" id="{7D0F4155-1A2D-2C41-884D-57950CED1551}"/>
              </a:ext>
            </a:extLst>
          </p:cNvPr>
          <p:cNvCxnSpPr>
            <a:cxnSpLocks/>
          </p:cNvCxnSpPr>
          <p:nvPr/>
        </p:nvCxnSpPr>
        <p:spPr>
          <a:xfrm>
            <a:off x="3907514" y="2791051"/>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5" name="Conector recto 44">
            <a:extLst>
              <a:ext uri="{FF2B5EF4-FFF2-40B4-BE49-F238E27FC236}">
                <a16:creationId xmlns:a16="http://schemas.microsoft.com/office/drawing/2014/main" id="{BD546BD3-3046-E944-93E2-11332E7AB6FD}"/>
              </a:ext>
            </a:extLst>
          </p:cNvPr>
          <p:cNvCxnSpPr>
            <a:cxnSpLocks/>
          </p:cNvCxnSpPr>
          <p:nvPr/>
        </p:nvCxnSpPr>
        <p:spPr>
          <a:xfrm>
            <a:off x="3907514" y="3590041"/>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6" name="Conector recto 45">
            <a:extLst>
              <a:ext uri="{FF2B5EF4-FFF2-40B4-BE49-F238E27FC236}">
                <a16:creationId xmlns:a16="http://schemas.microsoft.com/office/drawing/2014/main" id="{671D5FD1-A2D5-2642-BA32-13B8A9A8E2F8}"/>
              </a:ext>
            </a:extLst>
          </p:cNvPr>
          <p:cNvCxnSpPr>
            <a:cxnSpLocks/>
          </p:cNvCxnSpPr>
          <p:nvPr/>
        </p:nvCxnSpPr>
        <p:spPr>
          <a:xfrm>
            <a:off x="3907514" y="4344643"/>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7" name="Conector recto 46">
            <a:extLst>
              <a:ext uri="{FF2B5EF4-FFF2-40B4-BE49-F238E27FC236}">
                <a16:creationId xmlns:a16="http://schemas.microsoft.com/office/drawing/2014/main" id="{542E29F3-2D09-4F4A-8935-B812FF6954D0}"/>
              </a:ext>
            </a:extLst>
          </p:cNvPr>
          <p:cNvCxnSpPr>
            <a:cxnSpLocks/>
          </p:cNvCxnSpPr>
          <p:nvPr/>
        </p:nvCxnSpPr>
        <p:spPr>
          <a:xfrm>
            <a:off x="3907514" y="5303431"/>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8" name="Conector recto 47">
            <a:extLst>
              <a:ext uri="{FF2B5EF4-FFF2-40B4-BE49-F238E27FC236}">
                <a16:creationId xmlns:a16="http://schemas.microsoft.com/office/drawing/2014/main" id="{8BA98199-0765-324C-BCF1-5A82D38A68DC}"/>
              </a:ext>
            </a:extLst>
          </p:cNvPr>
          <p:cNvCxnSpPr>
            <a:cxnSpLocks/>
          </p:cNvCxnSpPr>
          <p:nvPr/>
        </p:nvCxnSpPr>
        <p:spPr>
          <a:xfrm>
            <a:off x="8204306" y="1388378"/>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49" name="Conector recto 48">
            <a:extLst>
              <a:ext uri="{FF2B5EF4-FFF2-40B4-BE49-F238E27FC236}">
                <a16:creationId xmlns:a16="http://schemas.microsoft.com/office/drawing/2014/main" id="{CF4D8972-A871-FC4A-9E7D-5E3B545A5799}"/>
              </a:ext>
            </a:extLst>
          </p:cNvPr>
          <p:cNvCxnSpPr>
            <a:cxnSpLocks/>
          </p:cNvCxnSpPr>
          <p:nvPr/>
        </p:nvCxnSpPr>
        <p:spPr>
          <a:xfrm>
            <a:off x="8204306" y="2231756"/>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0" name="Conector recto 49">
            <a:extLst>
              <a:ext uri="{FF2B5EF4-FFF2-40B4-BE49-F238E27FC236}">
                <a16:creationId xmlns:a16="http://schemas.microsoft.com/office/drawing/2014/main" id="{97682F65-DFB8-3242-BED1-DE67B7E8FA3C}"/>
              </a:ext>
            </a:extLst>
          </p:cNvPr>
          <p:cNvCxnSpPr>
            <a:cxnSpLocks/>
          </p:cNvCxnSpPr>
          <p:nvPr/>
        </p:nvCxnSpPr>
        <p:spPr>
          <a:xfrm>
            <a:off x="8204306" y="3181667"/>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1" name="Conector recto 50">
            <a:extLst>
              <a:ext uri="{FF2B5EF4-FFF2-40B4-BE49-F238E27FC236}">
                <a16:creationId xmlns:a16="http://schemas.microsoft.com/office/drawing/2014/main" id="{C65BB95A-0C0F-9A4B-B427-30F95F6F0BA8}"/>
              </a:ext>
            </a:extLst>
          </p:cNvPr>
          <p:cNvCxnSpPr>
            <a:cxnSpLocks/>
          </p:cNvCxnSpPr>
          <p:nvPr/>
        </p:nvCxnSpPr>
        <p:spPr>
          <a:xfrm>
            <a:off x="8204306" y="3980657"/>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cxnSp>
        <p:nvCxnSpPr>
          <p:cNvPr id="53" name="Conector recto 52">
            <a:extLst>
              <a:ext uri="{FF2B5EF4-FFF2-40B4-BE49-F238E27FC236}">
                <a16:creationId xmlns:a16="http://schemas.microsoft.com/office/drawing/2014/main" id="{ABB515FF-6FA1-9944-A632-3746030E0B5E}"/>
              </a:ext>
            </a:extLst>
          </p:cNvPr>
          <p:cNvCxnSpPr>
            <a:cxnSpLocks/>
          </p:cNvCxnSpPr>
          <p:nvPr/>
        </p:nvCxnSpPr>
        <p:spPr>
          <a:xfrm>
            <a:off x="8204306" y="4753014"/>
            <a:ext cx="0" cy="434927"/>
          </a:xfrm>
          <a:prstGeom prst="line">
            <a:avLst/>
          </a:prstGeom>
          <a:ln>
            <a:solidFill>
              <a:srgbClr val="2D2D9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86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88CE-B664-EB6E-F224-9E37222A92D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9C693A7-791A-06D2-B1BA-22F324797DA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77292680-6760-1669-AB97-39C61C240801}"/>
              </a:ext>
            </a:extLst>
          </p:cNvPr>
          <p:cNvSpPr txBox="1"/>
          <p:nvPr/>
        </p:nvSpPr>
        <p:spPr>
          <a:xfrm>
            <a:off x="1010399" y="195139"/>
            <a:ext cx="9495474" cy="646331"/>
          </a:xfrm>
          <a:prstGeom prst="rect">
            <a:avLst/>
          </a:prstGeom>
          <a:noFill/>
        </p:spPr>
        <p:txBody>
          <a:bodyPr wrap="square" rtlCol="0">
            <a:spAutoFit/>
          </a:bodyPr>
          <a:lstStyle/>
          <a:p>
            <a:r>
              <a:rPr lang="es-ES" sz="3600" b="1" dirty="0">
                <a:solidFill>
                  <a:srgbClr val="2D2D93"/>
                </a:solidFill>
                <a:latin typeface="Arial" panose="020B0604020202020204" pitchFamily="34" charset="0"/>
                <a:cs typeface="Arial" panose="020B0604020202020204" pitchFamily="34" charset="0"/>
              </a:rPr>
              <a:t>Aprobaciones: Cobertura a los GAD - 2025</a:t>
            </a:r>
          </a:p>
        </p:txBody>
      </p:sp>
      <p:sp>
        <p:nvSpPr>
          <p:cNvPr id="5" name="Rectángulo 4">
            <a:extLst>
              <a:ext uri="{FF2B5EF4-FFF2-40B4-BE49-F238E27FC236}">
                <a16:creationId xmlns:a16="http://schemas.microsoft.com/office/drawing/2014/main" id="{5486716C-1B2B-909D-EE31-043572B7374D}"/>
              </a:ext>
            </a:extLst>
          </p:cNvPr>
          <p:cNvSpPr/>
          <p:nvPr/>
        </p:nvSpPr>
        <p:spPr>
          <a:xfrm>
            <a:off x="21772" y="6407975"/>
            <a:ext cx="5266612" cy="430887"/>
          </a:xfrm>
          <a:prstGeom prst="rect">
            <a:avLst/>
          </a:prstGeom>
          <a:solidFill>
            <a:schemeClr val="bg1"/>
          </a:solidFill>
        </p:spPr>
        <p:txBody>
          <a:bodyPr wrap="square">
            <a:spAutoFit/>
          </a:bodyPr>
          <a:lstStyle/>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Fuente: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Sistema de Consultas Gerenciales, enero 2026</a:t>
            </a:r>
          </a:p>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Nota: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Se consideran cifras sin aproximación al inmediato superior.</a:t>
            </a:r>
          </a:p>
        </p:txBody>
      </p:sp>
      <p:sp>
        <p:nvSpPr>
          <p:cNvPr id="4" name="Rectángulo 3">
            <a:extLst>
              <a:ext uri="{FF2B5EF4-FFF2-40B4-BE49-F238E27FC236}">
                <a16:creationId xmlns:a16="http://schemas.microsoft.com/office/drawing/2014/main" id="{B515AFA8-4A39-0A7F-7E10-4655BBDBD4AB}"/>
              </a:ext>
            </a:extLst>
          </p:cNvPr>
          <p:cNvSpPr/>
          <p:nvPr/>
        </p:nvSpPr>
        <p:spPr bwMode="auto">
          <a:xfrm>
            <a:off x="405888" y="1028459"/>
            <a:ext cx="11206991" cy="5106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68580" tIns="68580" rIns="68580" bIns="68580" spcCol="1270" anchor="ctr"/>
          <a:lstStyle/>
          <a:p>
            <a:pPr algn="just" defTabSz="800100">
              <a:lnSpc>
                <a:spcPct val="90000"/>
              </a:lnSpc>
              <a:spcAft>
                <a:spcPct val="35000"/>
              </a:spcAft>
              <a:defRPr/>
            </a:pPr>
            <a:r>
              <a:rPr lang="es-ES" dirty="0">
                <a:solidFill>
                  <a:schemeClr val="tx1">
                    <a:lumMod val="65000"/>
                    <a:lumOff val="35000"/>
                  </a:schemeClr>
                </a:solidFill>
                <a:latin typeface="Arial" panose="020B0604020202020204" pitchFamily="34" charset="0"/>
                <a:cs typeface="Arial" panose="020B0604020202020204" pitchFamily="34" charset="0"/>
              </a:rPr>
              <a:t>Durante el año 2025, se atendieron 18 GAD provinciales y 130 GAD municipales con aprobaciones para que ejecuten varios proyectos enmarcados en el desarrollo de las localidades.</a:t>
            </a:r>
            <a:endParaRPr lang="es-EC" sz="12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1" name="Conector recto 10">
            <a:extLst>
              <a:ext uri="{FF2B5EF4-FFF2-40B4-BE49-F238E27FC236}">
                <a16:creationId xmlns:a16="http://schemas.microsoft.com/office/drawing/2014/main" id="{D1EABA37-1D84-D5F4-4771-38025CEB01B2}"/>
              </a:ext>
            </a:extLst>
          </p:cNvPr>
          <p:cNvCxnSpPr>
            <a:cxnSpLocks/>
          </p:cNvCxnSpPr>
          <p:nvPr/>
        </p:nvCxnSpPr>
        <p:spPr>
          <a:xfrm flipH="1">
            <a:off x="5812438" y="1726138"/>
            <a:ext cx="5379" cy="4473695"/>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15DCC4A5-B561-0299-D9E4-7D9FF50E839A}"/>
              </a:ext>
            </a:extLst>
          </p:cNvPr>
          <p:cNvSpPr txBox="1"/>
          <p:nvPr/>
        </p:nvSpPr>
        <p:spPr>
          <a:xfrm>
            <a:off x="1645000" y="5333583"/>
            <a:ext cx="751646" cy="442674"/>
          </a:xfrm>
          <a:prstGeom prst="flowChartAlternateProcess">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b="1" dirty="0">
                <a:solidFill>
                  <a:schemeClr val="bg1"/>
                </a:solidFill>
              </a:rPr>
              <a:t>18</a:t>
            </a:r>
            <a:endParaRPr lang="es-EC" sz="2000" b="1" dirty="0">
              <a:solidFill>
                <a:schemeClr val="bg1"/>
              </a:solidFill>
            </a:endParaRPr>
          </a:p>
        </p:txBody>
      </p:sp>
      <p:sp>
        <p:nvSpPr>
          <p:cNvPr id="18" name="CuadroTexto 17">
            <a:extLst>
              <a:ext uri="{FF2B5EF4-FFF2-40B4-BE49-F238E27FC236}">
                <a16:creationId xmlns:a16="http://schemas.microsoft.com/office/drawing/2014/main" id="{B2E7BB1A-6D50-0093-E88B-E77A340C920F}"/>
              </a:ext>
            </a:extLst>
          </p:cNvPr>
          <p:cNvSpPr txBox="1"/>
          <p:nvPr/>
        </p:nvSpPr>
        <p:spPr>
          <a:xfrm>
            <a:off x="7114434" y="5381543"/>
            <a:ext cx="1186707" cy="442674"/>
          </a:xfrm>
          <a:prstGeom prst="flowChartAlternateProcess">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b="1" dirty="0">
                <a:solidFill>
                  <a:schemeClr val="bg1"/>
                </a:solidFill>
              </a:rPr>
              <a:t>130</a:t>
            </a:r>
            <a:endParaRPr lang="es-EC" sz="2000" b="1" dirty="0">
              <a:solidFill>
                <a:schemeClr val="bg1"/>
              </a:solidFill>
            </a:endParaRPr>
          </a:p>
        </p:txBody>
      </p:sp>
      <p:sp>
        <p:nvSpPr>
          <p:cNvPr id="19" name="CuadroTexto 18">
            <a:extLst>
              <a:ext uri="{FF2B5EF4-FFF2-40B4-BE49-F238E27FC236}">
                <a16:creationId xmlns:a16="http://schemas.microsoft.com/office/drawing/2014/main" id="{D449913E-7F13-72BE-3E7E-D10F7F2845B6}"/>
              </a:ext>
            </a:extLst>
          </p:cNvPr>
          <p:cNvSpPr txBox="1"/>
          <p:nvPr/>
        </p:nvSpPr>
        <p:spPr>
          <a:xfrm>
            <a:off x="3734583" y="5349072"/>
            <a:ext cx="1097110" cy="442674"/>
          </a:xfrm>
          <a:prstGeom prst="flowChartAlternateProcess">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000" b="1" dirty="0">
                <a:solidFill>
                  <a:schemeClr val="bg1"/>
                </a:solidFill>
              </a:rPr>
              <a:t>75,0%</a:t>
            </a:r>
          </a:p>
        </p:txBody>
      </p:sp>
      <p:sp>
        <p:nvSpPr>
          <p:cNvPr id="20" name="CuadroTexto 19">
            <a:extLst>
              <a:ext uri="{FF2B5EF4-FFF2-40B4-BE49-F238E27FC236}">
                <a16:creationId xmlns:a16="http://schemas.microsoft.com/office/drawing/2014/main" id="{EDFE3492-8F1F-4791-B90D-2B0162BDF3A7}"/>
              </a:ext>
            </a:extLst>
          </p:cNvPr>
          <p:cNvSpPr txBox="1"/>
          <p:nvPr/>
        </p:nvSpPr>
        <p:spPr>
          <a:xfrm>
            <a:off x="9755772" y="5367949"/>
            <a:ext cx="1186708" cy="442674"/>
          </a:xfrm>
          <a:prstGeom prst="flowChartAlternateProcess">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000" b="1" dirty="0">
                <a:solidFill>
                  <a:schemeClr val="bg1"/>
                </a:solidFill>
              </a:rPr>
              <a:t>58,8%</a:t>
            </a:r>
          </a:p>
        </p:txBody>
      </p:sp>
      <p:sp>
        <p:nvSpPr>
          <p:cNvPr id="22" name="Flecha derecha 50">
            <a:extLst>
              <a:ext uri="{FF2B5EF4-FFF2-40B4-BE49-F238E27FC236}">
                <a16:creationId xmlns:a16="http://schemas.microsoft.com/office/drawing/2014/main" id="{8A899CB7-CCC3-DCDD-7376-5432ACC115F2}"/>
              </a:ext>
            </a:extLst>
          </p:cNvPr>
          <p:cNvSpPr/>
          <p:nvPr/>
        </p:nvSpPr>
        <p:spPr>
          <a:xfrm>
            <a:off x="2646923" y="5480409"/>
            <a:ext cx="720000" cy="180000"/>
          </a:xfrm>
          <a:prstGeom prst="rightArrow">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s-EC" sz="3200" b="1">
              <a:solidFill>
                <a:schemeClr val="bg1"/>
              </a:solidFill>
            </a:endParaRPr>
          </a:p>
        </p:txBody>
      </p:sp>
      <p:sp>
        <p:nvSpPr>
          <p:cNvPr id="23" name="Flecha derecha 51">
            <a:extLst>
              <a:ext uri="{FF2B5EF4-FFF2-40B4-BE49-F238E27FC236}">
                <a16:creationId xmlns:a16="http://schemas.microsoft.com/office/drawing/2014/main" id="{0B4F1B40-644E-06DD-9A82-9FCF06A24978}"/>
              </a:ext>
            </a:extLst>
          </p:cNvPr>
          <p:cNvSpPr/>
          <p:nvPr/>
        </p:nvSpPr>
        <p:spPr>
          <a:xfrm>
            <a:off x="8725641" y="5540623"/>
            <a:ext cx="720000" cy="180000"/>
          </a:xfrm>
          <a:prstGeom prst="rightArrow">
            <a:avLst/>
          </a:prstGeom>
          <a:solidFill>
            <a:srgbClr val="2D2D93"/>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s-EC" sz="3200" b="1">
              <a:solidFill>
                <a:schemeClr val="bg1"/>
              </a:solidFill>
            </a:endParaRPr>
          </a:p>
        </p:txBody>
      </p:sp>
      <p:pic>
        <p:nvPicPr>
          <p:cNvPr id="46" name="Imagen 45" descr="Mapa&#10;&#10;El contenido generado por IA puede ser incorrecto.">
            <a:extLst>
              <a:ext uri="{FF2B5EF4-FFF2-40B4-BE49-F238E27FC236}">
                <a16:creationId xmlns:a16="http://schemas.microsoft.com/office/drawing/2014/main" id="{FBB0E5C3-E872-A468-D6B0-75F831AF97F4}"/>
              </a:ext>
            </a:extLst>
          </p:cNvPr>
          <p:cNvPicPr>
            <a:picLocks noChangeAspect="1"/>
          </p:cNvPicPr>
          <p:nvPr/>
        </p:nvPicPr>
        <p:blipFill>
          <a:blip r:embed="rId3"/>
          <a:stretch>
            <a:fillRect/>
          </a:stretch>
        </p:blipFill>
        <p:spPr>
          <a:xfrm>
            <a:off x="6828056" y="2151957"/>
            <a:ext cx="3795169" cy="3112850"/>
          </a:xfrm>
          <a:prstGeom prst="rect">
            <a:avLst/>
          </a:prstGeom>
        </p:spPr>
      </p:pic>
      <p:pic>
        <p:nvPicPr>
          <p:cNvPr id="48" name="Imagen 47" descr="Mapa&#10;&#10;El contenido generado por IA puede ser incorrecto.">
            <a:extLst>
              <a:ext uri="{FF2B5EF4-FFF2-40B4-BE49-F238E27FC236}">
                <a16:creationId xmlns:a16="http://schemas.microsoft.com/office/drawing/2014/main" id="{99B30542-5DDE-CD21-077F-E5C88C4E3E13}"/>
              </a:ext>
            </a:extLst>
          </p:cNvPr>
          <p:cNvPicPr>
            <a:picLocks noChangeAspect="1"/>
          </p:cNvPicPr>
          <p:nvPr/>
        </p:nvPicPr>
        <p:blipFill>
          <a:blip r:embed="rId4"/>
          <a:stretch>
            <a:fillRect/>
          </a:stretch>
        </p:blipFill>
        <p:spPr>
          <a:xfrm>
            <a:off x="1227367" y="2107196"/>
            <a:ext cx="3821878" cy="3038282"/>
          </a:xfrm>
          <a:prstGeom prst="rect">
            <a:avLst/>
          </a:prstGeom>
        </p:spPr>
      </p:pic>
      <p:sp>
        <p:nvSpPr>
          <p:cNvPr id="49" name="Rectángulo: esquinas diagonales redondeadas 48">
            <a:extLst>
              <a:ext uri="{FF2B5EF4-FFF2-40B4-BE49-F238E27FC236}">
                <a16:creationId xmlns:a16="http://schemas.microsoft.com/office/drawing/2014/main" id="{0301A8F0-D404-60BB-903B-53D896DF86E8}"/>
              </a:ext>
            </a:extLst>
          </p:cNvPr>
          <p:cNvSpPr/>
          <p:nvPr/>
        </p:nvSpPr>
        <p:spPr>
          <a:xfrm>
            <a:off x="405888" y="1767581"/>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GAD Provinciales </a:t>
            </a:r>
            <a:r>
              <a:rPr lang="es-ES" dirty="0">
                <a:latin typeface="Arial" panose="020B0604020202020204" pitchFamily="34" charset="0"/>
                <a:cs typeface="Arial" panose="020B0604020202020204" pitchFamily="34" charset="0"/>
              </a:rPr>
              <a:t>(USD 135,49 millones):</a:t>
            </a:r>
          </a:p>
        </p:txBody>
      </p:sp>
      <p:sp>
        <p:nvSpPr>
          <p:cNvPr id="50" name="Rectángulo: esquinas diagonales redondeadas 49">
            <a:extLst>
              <a:ext uri="{FF2B5EF4-FFF2-40B4-BE49-F238E27FC236}">
                <a16:creationId xmlns:a16="http://schemas.microsoft.com/office/drawing/2014/main" id="{A1929A6E-0B49-ED48-F930-1EAAE1086FC2}"/>
              </a:ext>
            </a:extLst>
          </p:cNvPr>
          <p:cNvSpPr/>
          <p:nvPr/>
        </p:nvSpPr>
        <p:spPr>
          <a:xfrm>
            <a:off x="6162492" y="1762030"/>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GAD Municipales </a:t>
            </a:r>
            <a:r>
              <a:rPr lang="es-ES" dirty="0">
                <a:latin typeface="Arial" panose="020B0604020202020204" pitchFamily="34" charset="0"/>
                <a:cs typeface="Arial" panose="020B0604020202020204" pitchFamily="34" charset="0"/>
              </a:rPr>
              <a:t>(USD 296,57 millones):</a:t>
            </a:r>
          </a:p>
        </p:txBody>
      </p:sp>
    </p:spTree>
    <p:extLst>
      <p:ext uri="{BB962C8B-B14F-4D97-AF65-F5344CB8AC3E}">
        <p14:creationId xmlns:p14="http://schemas.microsoft.com/office/powerpoint/2010/main" val="403505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065BA-0308-BF35-F905-50F9336DE744}"/>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08465CD-8156-968F-210E-3473216B97F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286D1262-3276-0E82-5090-719D9D1B42FB}"/>
              </a:ext>
            </a:extLst>
          </p:cNvPr>
          <p:cNvSpPr txBox="1"/>
          <p:nvPr/>
        </p:nvSpPr>
        <p:spPr>
          <a:xfrm>
            <a:off x="1010399" y="195139"/>
            <a:ext cx="9495474" cy="646331"/>
          </a:xfrm>
          <a:prstGeom prst="rect">
            <a:avLst/>
          </a:prstGeom>
          <a:noFill/>
        </p:spPr>
        <p:txBody>
          <a:bodyPr wrap="square" rtlCol="0">
            <a:spAutoFit/>
          </a:bodyPr>
          <a:lstStyle/>
          <a:p>
            <a:r>
              <a:rPr lang="es-ES" sz="3600" b="1" dirty="0">
                <a:solidFill>
                  <a:srgbClr val="2D2D93"/>
                </a:solidFill>
                <a:latin typeface="Arial" panose="020B0604020202020204" pitchFamily="34" charset="0"/>
                <a:cs typeface="Arial" panose="020B0604020202020204" pitchFamily="34" charset="0"/>
              </a:rPr>
              <a:t>Desembolsos: Cobertura a los GAD - 2025</a:t>
            </a:r>
          </a:p>
        </p:txBody>
      </p:sp>
      <p:sp>
        <p:nvSpPr>
          <p:cNvPr id="5" name="Rectángulo 4">
            <a:extLst>
              <a:ext uri="{FF2B5EF4-FFF2-40B4-BE49-F238E27FC236}">
                <a16:creationId xmlns:a16="http://schemas.microsoft.com/office/drawing/2014/main" id="{B61BFBB4-54C6-E392-428D-35AE540CEA49}"/>
              </a:ext>
            </a:extLst>
          </p:cNvPr>
          <p:cNvSpPr/>
          <p:nvPr/>
        </p:nvSpPr>
        <p:spPr>
          <a:xfrm>
            <a:off x="21772" y="6407975"/>
            <a:ext cx="5266612" cy="430887"/>
          </a:xfrm>
          <a:prstGeom prst="rect">
            <a:avLst/>
          </a:prstGeom>
          <a:solidFill>
            <a:schemeClr val="bg1"/>
          </a:solidFill>
        </p:spPr>
        <p:txBody>
          <a:bodyPr wrap="square">
            <a:spAutoFit/>
          </a:bodyPr>
          <a:lstStyle/>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Fuente: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Sistema de Consultas Gerenciales, enero 2026</a:t>
            </a:r>
          </a:p>
          <a:p>
            <a:r>
              <a:rPr lang="es-EC" sz="105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Nota: </a:t>
            </a:r>
            <a:r>
              <a:rPr lang="es-EC" sz="105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Se consideran cifras sin aproximación al inmediato superior.</a:t>
            </a:r>
          </a:p>
        </p:txBody>
      </p:sp>
      <p:sp>
        <p:nvSpPr>
          <p:cNvPr id="4" name="Rectángulo 3">
            <a:extLst>
              <a:ext uri="{FF2B5EF4-FFF2-40B4-BE49-F238E27FC236}">
                <a16:creationId xmlns:a16="http://schemas.microsoft.com/office/drawing/2014/main" id="{696E9CEB-3DDA-1D66-9AF7-4F7AEE7C85F7}"/>
              </a:ext>
            </a:extLst>
          </p:cNvPr>
          <p:cNvSpPr/>
          <p:nvPr/>
        </p:nvSpPr>
        <p:spPr bwMode="auto">
          <a:xfrm>
            <a:off x="405888" y="1028459"/>
            <a:ext cx="11206991" cy="5106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68580" tIns="68580" rIns="68580" bIns="68580" spcCol="1270" anchor="ctr"/>
          <a:lstStyle/>
          <a:p>
            <a:pPr algn="just" defTabSz="800100">
              <a:lnSpc>
                <a:spcPct val="90000"/>
              </a:lnSpc>
              <a:spcAft>
                <a:spcPct val="35000"/>
              </a:spcAft>
              <a:defRPr/>
            </a:pPr>
            <a:r>
              <a:rPr lang="es-ES" dirty="0">
                <a:solidFill>
                  <a:schemeClr val="tx1">
                    <a:lumMod val="65000"/>
                    <a:lumOff val="35000"/>
                  </a:schemeClr>
                </a:solidFill>
                <a:latin typeface="Arial" panose="020B0604020202020204" pitchFamily="34" charset="0"/>
                <a:cs typeface="Arial" panose="020B0604020202020204" pitchFamily="34" charset="0"/>
              </a:rPr>
              <a:t>Durante el año 2025, se atendieron 22 GAD provinciales y 177 GAD municipales con la gestión de los desembolsos para que los proyectos financiados continúen su ejecución.</a:t>
            </a:r>
            <a:endParaRPr lang="es-EC" sz="12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1" name="Conector recto 10">
            <a:extLst>
              <a:ext uri="{FF2B5EF4-FFF2-40B4-BE49-F238E27FC236}">
                <a16:creationId xmlns:a16="http://schemas.microsoft.com/office/drawing/2014/main" id="{A8BDEF1A-24AA-BA69-DBC9-B350046A29EC}"/>
              </a:ext>
            </a:extLst>
          </p:cNvPr>
          <p:cNvCxnSpPr>
            <a:cxnSpLocks/>
          </p:cNvCxnSpPr>
          <p:nvPr/>
        </p:nvCxnSpPr>
        <p:spPr>
          <a:xfrm>
            <a:off x="5926711" y="1718086"/>
            <a:ext cx="52571" cy="4058171"/>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8FE8CC78-27BF-B4FB-E00D-2427023D9BB3}"/>
              </a:ext>
            </a:extLst>
          </p:cNvPr>
          <p:cNvSpPr txBox="1"/>
          <p:nvPr/>
        </p:nvSpPr>
        <p:spPr>
          <a:xfrm>
            <a:off x="1645000" y="5333583"/>
            <a:ext cx="751646" cy="442674"/>
          </a:xfrm>
          <a:prstGeom prst="flowChartAlternateProcess">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b="1" dirty="0">
                <a:solidFill>
                  <a:schemeClr val="bg1"/>
                </a:solidFill>
              </a:rPr>
              <a:t>22</a:t>
            </a:r>
            <a:endParaRPr lang="es-EC" sz="2000" b="1" dirty="0">
              <a:solidFill>
                <a:schemeClr val="bg1"/>
              </a:solidFill>
            </a:endParaRPr>
          </a:p>
        </p:txBody>
      </p:sp>
      <p:sp>
        <p:nvSpPr>
          <p:cNvPr id="18" name="CuadroTexto 17">
            <a:extLst>
              <a:ext uri="{FF2B5EF4-FFF2-40B4-BE49-F238E27FC236}">
                <a16:creationId xmlns:a16="http://schemas.microsoft.com/office/drawing/2014/main" id="{3460BD03-7E7E-6AEE-A7E5-A7D31DCA2E60}"/>
              </a:ext>
            </a:extLst>
          </p:cNvPr>
          <p:cNvSpPr txBox="1"/>
          <p:nvPr/>
        </p:nvSpPr>
        <p:spPr>
          <a:xfrm>
            <a:off x="7114434" y="5381543"/>
            <a:ext cx="1186707" cy="442674"/>
          </a:xfrm>
          <a:prstGeom prst="flowChartAlternateProcess">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000" b="1" dirty="0">
                <a:solidFill>
                  <a:schemeClr val="bg1"/>
                </a:solidFill>
              </a:rPr>
              <a:t>177</a:t>
            </a:r>
            <a:endParaRPr lang="es-EC" sz="2000" b="1" dirty="0">
              <a:solidFill>
                <a:schemeClr val="bg1"/>
              </a:solidFill>
            </a:endParaRPr>
          </a:p>
        </p:txBody>
      </p:sp>
      <p:sp>
        <p:nvSpPr>
          <p:cNvPr id="19" name="CuadroTexto 18">
            <a:extLst>
              <a:ext uri="{FF2B5EF4-FFF2-40B4-BE49-F238E27FC236}">
                <a16:creationId xmlns:a16="http://schemas.microsoft.com/office/drawing/2014/main" id="{8DC7A3B9-727C-534A-C964-03A1390E12F4}"/>
              </a:ext>
            </a:extLst>
          </p:cNvPr>
          <p:cNvSpPr txBox="1"/>
          <p:nvPr/>
        </p:nvSpPr>
        <p:spPr>
          <a:xfrm>
            <a:off x="3734583" y="5349072"/>
            <a:ext cx="1097110" cy="442674"/>
          </a:xfrm>
          <a:prstGeom prst="flowChartAlternateProcess">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000" b="1" dirty="0">
                <a:solidFill>
                  <a:schemeClr val="bg1"/>
                </a:solidFill>
              </a:rPr>
              <a:t>91,7%</a:t>
            </a:r>
          </a:p>
        </p:txBody>
      </p:sp>
      <p:sp>
        <p:nvSpPr>
          <p:cNvPr id="20" name="CuadroTexto 19">
            <a:extLst>
              <a:ext uri="{FF2B5EF4-FFF2-40B4-BE49-F238E27FC236}">
                <a16:creationId xmlns:a16="http://schemas.microsoft.com/office/drawing/2014/main" id="{01274C04-86AC-1003-5C11-901A502A10C4}"/>
              </a:ext>
            </a:extLst>
          </p:cNvPr>
          <p:cNvSpPr txBox="1"/>
          <p:nvPr/>
        </p:nvSpPr>
        <p:spPr>
          <a:xfrm>
            <a:off x="9755772" y="5367949"/>
            <a:ext cx="1186708" cy="442674"/>
          </a:xfrm>
          <a:prstGeom prst="flowChartAlternateProcess">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2000" b="1" dirty="0">
                <a:solidFill>
                  <a:schemeClr val="bg1"/>
                </a:solidFill>
              </a:rPr>
              <a:t>80,1%</a:t>
            </a:r>
          </a:p>
        </p:txBody>
      </p:sp>
      <p:sp>
        <p:nvSpPr>
          <p:cNvPr id="22" name="Flecha derecha 50">
            <a:extLst>
              <a:ext uri="{FF2B5EF4-FFF2-40B4-BE49-F238E27FC236}">
                <a16:creationId xmlns:a16="http://schemas.microsoft.com/office/drawing/2014/main" id="{B55A876D-9F7B-27B1-90E5-ADFD97CD5F33}"/>
              </a:ext>
            </a:extLst>
          </p:cNvPr>
          <p:cNvSpPr/>
          <p:nvPr/>
        </p:nvSpPr>
        <p:spPr>
          <a:xfrm>
            <a:off x="2646923" y="5480409"/>
            <a:ext cx="720000" cy="180000"/>
          </a:xfrm>
          <a:prstGeom prst="rightArrow">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s-EC" sz="3200" b="1">
              <a:solidFill>
                <a:schemeClr val="bg1"/>
              </a:solidFill>
            </a:endParaRPr>
          </a:p>
        </p:txBody>
      </p:sp>
      <p:sp>
        <p:nvSpPr>
          <p:cNvPr id="23" name="Flecha derecha 51">
            <a:extLst>
              <a:ext uri="{FF2B5EF4-FFF2-40B4-BE49-F238E27FC236}">
                <a16:creationId xmlns:a16="http://schemas.microsoft.com/office/drawing/2014/main" id="{0AB741EA-431E-8878-CFC6-9FE9CFA84BFC}"/>
              </a:ext>
            </a:extLst>
          </p:cNvPr>
          <p:cNvSpPr/>
          <p:nvPr/>
        </p:nvSpPr>
        <p:spPr>
          <a:xfrm>
            <a:off x="8725641" y="5540623"/>
            <a:ext cx="720000" cy="180000"/>
          </a:xfrm>
          <a:prstGeom prst="rightArrow">
            <a:avLst/>
          </a:prstGeom>
          <a:solidFill>
            <a:srgbClr val="4C3DA8"/>
          </a:solidFill>
          <a:ln>
            <a:solidFill>
              <a:srgbClr val="4C3DA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s-EC" sz="3200" b="1">
              <a:solidFill>
                <a:schemeClr val="bg1"/>
              </a:solidFill>
            </a:endParaRPr>
          </a:p>
        </p:txBody>
      </p:sp>
      <p:sp>
        <p:nvSpPr>
          <p:cNvPr id="49" name="Rectángulo: esquinas diagonales redondeadas 48">
            <a:extLst>
              <a:ext uri="{FF2B5EF4-FFF2-40B4-BE49-F238E27FC236}">
                <a16:creationId xmlns:a16="http://schemas.microsoft.com/office/drawing/2014/main" id="{C5148EC9-6E8C-EC0C-65BD-7CC27A02F3B1}"/>
              </a:ext>
            </a:extLst>
          </p:cNvPr>
          <p:cNvSpPr/>
          <p:nvPr/>
        </p:nvSpPr>
        <p:spPr>
          <a:xfrm>
            <a:off x="405888" y="1767581"/>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GAD Provinciales </a:t>
            </a:r>
            <a:r>
              <a:rPr lang="es-ES" dirty="0">
                <a:latin typeface="Arial" panose="020B0604020202020204" pitchFamily="34" charset="0"/>
                <a:cs typeface="Arial" panose="020B0604020202020204" pitchFamily="34" charset="0"/>
              </a:rPr>
              <a:t>(USD 98,50 millones):</a:t>
            </a:r>
          </a:p>
        </p:txBody>
      </p:sp>
      <p:sp>
        <p:nvSpPr>
          <p:cNvPr id="50" name="Rectángulo: esquinas diagonales redondeadas 49">
            <a:extLst>
              <a:ext uri="{FF2B5EF4-FFF2-40B4-BE49-F238E27FC236}">
                <a16:creationId xmlns:a16="http://schemas.microsoft.com/office/drawing/2014/main" id="{14D26D25-EF8D-CE72-B88C-36F12FD8A7E2}"/>
              </a:ext>
            </a:extLst>
          </p:cNvPr>
          <p:cNvSpPr/>
          <p:nvPr/>
        </p:nvSpPr>
        <p:spPr>
          <a:xfrm>
            <a:off x="6162492" y="1762030"/>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GAD Municipales </a:t>
            </a:r>
            <a:r>
              <a:rPr lang="es-ES" dirty="0">
                <a:latin typeface="Arial" panose="020B0604020202020204" pitchFamily="34" charset="0"/>
                <a:cs typeface="Arial" panose="020B0604020202020204" pitchFamily="34" charset="0"/>
              </a:rPr>
              <a:t>(USD 209,15 millones):</a:t>
            </a:r>
          </a:p>
        </p:txBody>
      </p:sp>
      <p:pic>
        <p:nvPicPr>
          <p:cNvPr id="7" name="Imagen 6" descr="Mapa&#10;&#10;El contenido generado por IA puede ser incorrecto.">
            <a:extLst>
              <a:ext uri="{FF2B5EF4-FFF2-40B4-BE49-F238E27FC236}">
                <a16:creationId xmlns:a16="http://schemas.microsoft.com/office/drawing/2014/main" id="{7AD9921F-72E7-C4EF-17A3-BDA48236B2BA}"/>
              </a:ext>
            </a:extLst>
          </p:cNvPr>
          <p:cNvPicPr>
            <a:picLocks noChangeAspect="1"/>
          </p:cNvPicPr>
          <p:nvPr/>
        </p:nvPicPr>
        <p:blipFill>
          <a:blip r:embed="rId3"/>
          <a:stretch>
            <a:fillRect/>
          </a:stretch>
        </p:blipFill>
        <p:spPr>
          <a:xfrm>
            <a:off x="6811884" y="2282738"/>
            <a:ext cx="3741215" cy="2982909"/>
          </a:xfrm>
          <a:prstGeom prst="rect">
            <a:avLst/>
          </a:prstGeom>
        </p:spPr>
      </p:pic>
      <p:pic>
        <p:nvPicPr>
          <p:cNvPr id="9" name="Imagen 8" descr="Mapa&#10;&#10;El contenido generado por IA puede ser incorrecto.">
            <a:extLst>
              <a:ext uri="{FF2B5EF4-FFF2-40B4-BE49-F238E27FC236}">
                <a16:creationId xmlns:a16="http://schemas.microsoft.com/office/drawing/2014/main" id="{2AA58EAB-4F68-D8A7-3324-26E485A87531}"/>
              </a:ext>
            </a:extLst>
          </p:cNvPr>
          <p:cNvPicPr>
            <a:picLocks noChangeAspect="1"/>
          </p:cNvPicPr>
          <p:nvPr/>
        </p:nvPicPr>
        <p:blipFill>
          <a:blip r:embed="rId4"/>
          <a:stretch>
            <a:fillRect/>
          </a:stretch>
        </p:blipFill>
        <p:spPr>
          <a:xfrm>
            <a:off x="1145771" y="2351856"/>
            <a:ext cx="3560234" cy="2878997"/>
          </a:xfrm>
          <a:prstGeom prst="rect">
            <a:avLst/>
          </a:prstGeom>
        </p:spPr>
      </p:pic>
    </p:spTree>
    <p:extLst>
      <p:ext uri="{BB962C8B-B14F-4D97-AF65-F5344CB8AC3E}">
        <p14:creationId xmlns:p14="http://schemas.microsoft.com/office/powerpoint/2010/main" val="557645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8DF1C-8FCC-31E7-BB0A-986B2FCCEC9B}"/>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99B4939-4056-F8DB-425B-2F2FA0092B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 y="1"/>
            <a:ext cx="12353627" cy="6915150"/>
          </a:xfrm>
          <a:prstGeom prst="rect">
            <a:avLst/>
          </a:prstGeom>
        </p:spPr>
      </p:pic>
      <p:pic>
        <p:nvPicPr>
          <p:cNvPr id="12" name="Imagen 11">
            <a:extLst>
              <a:ext uri="{FF2B5EF4-FFF2-40B4-BE49-F238E27FC236}">
                <a16:creationId xmlns:a16="http://schemas.microsoft.com/office/drawing/2014/main" id="{CA553394-E6BC-7B5B-70DD-3E675C69E3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355285" cy="1212993"/>
          </a:xfrm>
          <a:prstGeom prst="rect">
            <a:avLst/>
          </a:prstGeom>
        </p:spPr>
      </p:pic>
      <p:sp>
        <p:nvSpPr>
          <p:cNvPr id="14" name="CuadroTexto 13">
            <a:extLst>
              <a:ext uri="{FF2B5EF4-FFF2-40B4-BE49-F238E27FC236}">
                <a16:creationId xmlns:a16="http://schemas.microsoft.com/office/drawing/2014/main" id="{9B9F11EB-1F13-8C85-E563-6B02AF6B12AA}"/>
              </a:ext>
            </a:extLst>
          </p:cNvPr>
          <p:cNvSpPr txBox="1"/>
          <p:nvPr/>
        </p:nvSpPr>
        <p:spPr>
          <a:xfrm>
            <a:off x="539286" y="2229505"/>
            <a:ext cx="6957532" cy="707886"/>
          </a:xfrm>
          <a:prstGeom prst="rect">
            <a:avLst/>
          </a:prstGeom>
          <a:noFill/>
        </p:spPr>
        <p:txBody>
          <a:bodyPr wrap="square" rtlCol="0">
            <a:spAutoFit/>
          </a:bodyPr>
          <a:lstStyle/>
          <a:p>
            <a:r>
              <a:rPr lang="es-EC" sz="4000" b="1" dirty="0">
                <a:solidFill>
                  <a:schemeClr val="bg1"/>
                </a:solidFill>
                <a:highlight>
                  <a:srgbClr val="2D2D93"/>
                </a:highlight>
                <a:latin typeface="Arial" panose="020B0604020202020204" pitchFamily="34" charset="0"/>
                <a:cs typeface="Arial" panose="020B0604020202020204" pitchFamily="34" charset="0"/>
              </a:rPr>
              <a:t>Indicadores de Impacto</a:t>
            </a:r>
          </a:p>
        </p:txBody>
      </p:sp>
      <p:pic>
        <p:nvPicPr>
          <p:cNvPr id="21" name="Imagen 20">
            <a:extLst>
              <a:ext uri="{FF2B5EF4-FFF2-40B4-BE49-F238E27FC236}">
                <a16:creationId xmlns:a16="http://schemas.microsoft.com/office/drawing/2014/main" id="{21A911AE-A5C7-9CC9-FC9B-85BF8D3F63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93B1FE88-A937-DBCE-A70C-7949221D80F4}"/>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37977EA4-CECE-A0EE-E329-CD627DC36A2E}"/>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sp>
        <p:nvSpPr>
          <p:cNvPr id="4" name="CuadroTexto 3">
            <a:extLst>
              <a:ext uri="{FF2B5EF4-FFF2-40B4-BE49-F238E27FC236}">
                <a16:creationId xmlns:a16="http://schemas.microsoft.com/office/drawing/2014/main" id="{B17DE6E5-AAC0-EA49-5B4E-B545202B07C0}"/>
              </a:ext>
            </a:extLst>
          </p:cNvPr>
          <p:cNvSpPr txBox="1"/>
          <p:nvPr/>
        </p:nvSpPr>
        <p:spPr>
          <a:xfrm>
            <a:off x="539286" y="2951946"/>
            <a:ext cx="6957532" cy="477054"/>
          </a:xfrm>
          <a:prstGeom prst="rect">
            <a:avLst/>
          </a:prstGeom>
          <a:noFill/>
        </p:spPr>
        <p:txBody>
          <a:bodyPr wrap="square" rtlCol="0">
            <a:spAutoFit/>
          </a:bodyPr>
          <a:lstStyle/>
          <a:p>
            <a:r>
              <a:rPr lang="es-EC" sz="2500" dirty="0">
                <a:solidFill>
                  <a:schemeClr val="bg1"/>
                </a:solidFill>
                <a:highlight>
                  <a:srgbClr val="2D2D93"/>
                </a:highlight>
                <a:latin typeface="Arial" panose="020B0604020202020204" pitchFamily="34" charset="0"/>
                <a:cs typeface="Arial" panose="020B0604020202020204" pitchFamily="34" charset="0"/>
              </a:rPr>
              <a:t>2025</a:t>
            </a:r>
          </a:p>
        </p:txBody>
      </p:sp>
      <p:pic>
        <p:nvPicPr>
          <p:cNvPr id="10" name="Imagen 9">
            <a:extLst>
              <a:ext uri="{FF2B5EF4-FFF2-40B4-BE49-F238E27FC236}">
                <a16:creationId xmlns:a16="http://schemas.microsoft.com/office/drawing/2014/main" id="{BE1693A0-0841-5E4B-A214-D258DA2FF517}"/>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113065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DDE5-6E91-E70F-44A3-730A28D363C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84EFE810-1B89-D640-843C-17896AC7DDA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8DFEAE52-432F-8C37-1048-4DA5545D0293}"/>
              </a:ext>
            </a:extLst>
          </p:cNvPr>
          <p:cNvSpPr txBox="1"/>
          <p:nvPr/>
        </p:nvSpPr>
        <p:spPr>
          <a:xfrm>
            <a:off x="1010399" y="195139"/>
            <a:ext cx="9495474" cy="646331"/>
          </a:xfrm>
          <a:prstGeom prst="rect">
            <a:avLst/>
          </a:prstGeom>
          <a:noFill/>
        </p:spPr>
        <p:txBody>
          <a:bodyPr wrap="square" rtlCol="0">
            <a:spAutoFit/>
          </a:bodyPr>
          <a:lstStyle/>
          <a:p>
            <a:r>
              <a:rPr lang="es-ES" sz="3600" b="1" dirty="0">
                <a:solidFill>
                  <a:srgbClr val="2D2D93"/>
                </a:solidFill>
                <a:latin typeface="Arial" panose="020B0604020202020204" pitchFamily="34" charset="0"/>
                <a:cs typeface="Arial" panose="020B0604020202020204" pitchFamily="34" charset="0"/>
              </a:rPr>
              <a:t>Indicadores de Impacto 2025</a:t>
            </a:r>
          </a:p>
        </p:txBody>
      </p:sp>
      <p:sp>
        <p:nvSpPr>
          <p:cNvPr id="5" name="Rectángulo 4">
            <a:extLst>
              <a:ext uri="{FF2B5EF4-FFF2-40B4-BE49-F238E27FC236}">
                <a16:creationId xmlns:a16="http://schemas.microsoft.com/office/drawing/2014/main" id="{9DF4EB1E-BBD9-35A5-18C3-6590B68DCFDA}"/>
              </a:ext>
            </a:extLst>
          </p:cNvPr>
          <p:cNvSpPr/>
          <p:nvPr/>
        </p:nvSpPr>
        <p:spPr>
          <a:xfrm>
            <a:off x="21772" y="6407975"/>
            <a:ext cx="5266612" cy="430887"/>
          </a:xfrm>
          <a:prstGeom prst="rect">
            <a:avLst/>
          </a:prstGeom>
          <a:solidFill>
            <a:schemeClr val="bg1"/>
          </a:solidFill>
        </p:spPr>
        <p:txBody>
          <a:bodyPr wrap="square">
            <a:spAutoFit/>
          </a:bodyPr>
          <a:lstStyle/>
          <a:p>
            <a:r>
              <a:rPr lang="es-EC" sz="1050" b="1" dirty="0">
                <a:latin typeface="Arial" panose="020B0604020202020204" pitchFamily="34" charset="0"/>
                <a:ea typeface="Calibri" panose="020F0502020204030204" pitchFamily="34" charset="0"/>
                <a:cs typeface="Arial" panose="020B0604020202020204" pitchFamily="34" charset="0"/>
              </a:rPr>
              <a:t>Fuente: </a:t>
            </a:r>
            <a:r>
              <a:rPr lang="es-EC" sz="1050" dirty="0">
                <a:latin typeface="Arial" panose="020B0604020202020204" pitchFamily="34" charset="0"/>
                <a:ea typeface="Calibri" panose="020F0502020204030204" pitchFamily="34" charset="0"/>
                <a:cs typeface="Arial" panose="020B0604020202020204" pitchFamily="34" charset="0"/>
              </a:rPr>
              <a:t>Sistema de Consultas Gerenciales, enero 2026</a:t>
            </a:r>
          </a:p>
          <a:p>
            <a:r>
              <a:rPr lang="es-EC" sz="1050" b="1" dirty="0">
                <a:latin typeface="Arial" panose="020B0604020202020204" pitchFamily="34" charset="0"/>
                <a:ea typeface="Calibri" panose="020F0502020204030204" pitchFamily="34" charset="0"/>
                <a:cs typeface="Arial" panose="020B0604020202020204" pitchFamily="34" charset="0"/>
              </a:rPr>
              <a:t>Nota: </a:t>
            </a:r>
            <a:r>
              <a:rPr lang="es-EC" sz="1050" dirty="0">
                <a:latin typeface="Arial" panose="020B0604020202020204" pitchFamily="34" charset="0"/>
                <a:ea typeface="Calibri" panose="020F0502020204030204" pitchFamily="34" charset="0"/>
                <a:cs typeface="Arial" panose="020B0604020202020204" pitchFamily="34" charset="0"/>
              </a:rPr>
              <a:t>Se consideran cifras sin aproximación al inmediato superior.</a:t>
            </a:r>
          </a:p>
        </p:txBody>
      </p:sp>
      <p:cxnSp>
        <p:nvCxnSpPr>
          <p:cNvPr id="11" name="Conector recto 10">
            <a:extLst>
              <a:ext uri="{FF2B5EF4-FFF2-40B4-BE49-F238E27FC236}">
                <a16:creationId xmlns:a16="http://schemas.microsoft.com/office/drawing/2014/main" id="{6AAA6D8E-D646-30EE-803B-02D203B4B557}"/>
              </a:ext>
            </a:extLst>
          </p:cNvPr>
          <p:cNvCxnSpPr>
            <a:cxnSpLocks/>
          </p:cNvCxnSpPr>
          <p:nvPr/>
        </p:nvCxnSpPr>
        <p:spPr>
          <a:xfrm>
            <a:off x="5968001" y="1280341"/>
            <a:ext cx="0" cy="5148000"/>
          </a:xfrm>
          <a:prstGeom prst="line">
            <a:avLst/>
          </a:prstGeom>
          <a:ln w="28575">
            <a:solidFill>
              <a:srgbClr val="2D2D93"/>
            </a:solidFill>
            <a:prstDash val="dash"/>
          </a:ln>
        </p:spPr>
        <p:style>
          <a:lnRef idx="1">
            <a:schemeClr val="accent1"/>
          </a:lnRef>
          <a:fillRef idx="0">
            <a:schemeClr val="accent1"/>
          </a:fillRef>
          <a:effectRef idx="0">
            <a:schemeClr val="accent1"/>
          </a:effectRef>
          <a:fontRef idx="minor">
            <a:schemeClr val="tx1"/>
          </a:fontRef>
        </p:style>
      </p:cxnSp>
      <p:sp>
        <p:nvSpPr>
          <p:cNvPr id="49" name="Rectángulo: esquinas diagonales redondeadas 48">
            <a:extLst>
              <a:ext uri="{FF2B5EF4-FFF2-40B4-BE49-F238E27FC236}">
                <a16:creationId xmlns:a16="http://schemas.microsoft.com/office/drawing/2014/main" id="{FE1EDB75-BC40-F4EC-DC4A-A5B8F94ACD69}"/>
              </a:ext>
            </a:extLst>
          </p:cNvPr>
          <p:cNvSpPr/>
          <p:nvPr/>
        </p:nvSpPr>
        <p:spPr>
          <a:xfrm>
            <a:off x="405888" y="1290922"/>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Vialidad</a:t>
            </a:r>
          </a:p>
        </p:txBody>
      </p:sp>
      <p:sp>
        <p:nvSpPr>
          <p:cNvPr id="50" name="Rectángulo: esquinas diagonales redondeadas 49">
            <a:extLst>
              <a:ext uri="{FF2B5EF4-FFF2-40B4-BE49-F238E27FC236}">
                <a16:creationId xmlns:a16="http://schemas.microsoft.com/office/drawing/2014/main" id="{AC9840EC-DA83-EA18-C323-1AB2B1E5A223}"/>
              </a:ext>
            </a:extLst>
          </p:cNvPr>
          <p:cNvSpPr/>
          <p:nvPr/>
        </p:nvSpPr>
        <p:spPr>
          <a:xfrm>
            <a:off x="6532143" y="1285371"/>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latin typeface="Arial" panose="020B0604020202020204" pitchFamily="34" charset="0"/>
                <a:cs typeface="Arial" panose="020B0604020202020204" pitchFamily="34" charset="0"/>
              </a:rPr>
              <a:t>Saneamiento Ambiental</a:t>
            </a:r>
          </a:p>
        </p:txBody>
      </p:sp>
      <p:pic>
        <p:nvPicPr>
          <p:cNvPr id="10" name="Imagen 9">
            <a:extLst>
              <a:ext uri="{FF2B5EF4-FFF2-40B4-BE49-F238E27FC236}">
                <a16:creationId xmlns:a16="http://schemas.microsoft.com/office/drawing/2014/main" id="{A96B0414-5024-5B33-B9A1-EC2328781FE9}"/>
              </a:ext>
            </a:extLst>
          </p:cNvPr>
          <p:cNvPicPr>
            <a:picLocks noChangeAspect="1"/>
          </p:cNvPicPr>
          <p:nvPr/>
        </p:nvPicPr>
        <p:blipFill>
          <a:blip r:embed="rId3"/>
          <a:stretch>
            <a:fillRect/>
          </a:stretch>
        </p:blipFill>
        <p:spPr>
          <a:xfrm>
            <a:off x="338138" y="3305934"/>
            <a:ext cx="1335366" cy="1319081"/>
          </a:xfrm>
          <a:prstGeom prst="rect">
            <a:avLst/>
          </a:prstGeom>
        </p:spPr>
      </p:pic>
      <p:pic>
        <p:nvPicPr>
          <p:cNvPr id="12" name="Imagen 11">
            <a:extLst>
              <a:ext uri="{FF2B5EF4-FFF2-40B4-BE49-F238E27FC236}">
                <a16:creationId xmlns:a16="http://schemas.microsoft.com/office/drawing/2014/main" id="{5D78E439-505C-A1F8-6501-766FC1741284}"/>
              </a:ext>
            </a:extLst>
          </p:cNvPr>
          <p:cNvPicPr>
            <a:picLocks noChangeAspect="1"/>
          </p:cNvPicPr>
          <p:nvPr/>
        </p:nvPicPr>
        <p:blipFill>
          <a:blip r:embed="rId4"/>
          <a:stretch>
            <a:fillRect/>
          </a:stretch>
        </p:blipFill>
        <p:spPr>
          <a:xfrm>
            <a:off x="6541511" y="3305934"/>
            <a:ext cx="959373" cy="1371044"/>
          </a:xfrm>
          <a:prstGeom prst="rect">
            <a:avLst/>
          </a:prstGeom>
        </p:spPr>
      </p:pic>
      <p:sp>
        <p:nvSpPr>
          <p:cNvPr id="13" name="CuadroTexto 12">
            <a:extLst>
              <a:ext uri="{FF2B5EF4-FFF2-40B4-BE49-F238E27FC236}">
                <a16:creationId xmlns:a16="http://schemas.microsoft.com/office/drawing/2014/main" id="{4F2A83E7-77C5-DC38-15EB-E96CF9950B5C}"/>
              </a:ext>
            </a:extLst>
          </p:cNvPr>
          <p:cNvSpPr txBox="1"/>
          <p:nvPr/>
        </p:nvSpPr>
        <p:spPr>
          <a:xfrm>
            <a:off x="7688230" y="2262792"/>
            <a:ext cx="3976527" cy="4278094"/>
          </a:xfrm>
          <a:prstGeom prst="rect">
            <a:avLst/>
          </a:prstGeom>
          <a:noFill/>
        </p:spPr>
        <p:txBody>
          <a:bodyPr wrap="square" rtlCol="0">
            <a:spAutoFit/>
          </a:bodyPr>
          <a:lstStyle/>
          <a:p>
            <a:pPr algn="ctr">
              <a:defRPr/>
            </a:pPr>
            <a:r>
              <a:rPr lang="es-EC" dirty="0">
                <a:solidFill>
                  <a:srgbClr val="2D2D93"/>
                </a:solidFill>
              </a:rPr>
              <a:t>Población beneficiaria: </a:t>
            </a:r>
          </a:p>
          <a:p>
            <a:pPr algn="ctr">
              <a:defRPr/>
            </a:pPr>
            <a:r>
              <a:rPr lang="es-EC" sz="2300" b="1" dirty="0">
                <a:solidFill>
                  <a:srgbClr val="2D2D93"/>
                </a:solidFill>
              </a:rPr>
              <a:t>4,43 millones de personas</a:t>
            </a:r>
          </a:p>
          <a:p>
            <a:pPr algn="ctr">
              <a:defRPr/>
            </a:pPr>
            <a:endParaRPr lang="es-EC" b="1" dirty="0">
              <a:solidFill>
                <a:srgbClr val="2D2D93"/>
              </a:solidFill>
            </a:endParaRPr>
          </a:p>
          <a:p>
            <a:pPr algn="ctr">
              <a:defRPr/>
            </a:pPr>
            <a:r>
              <a:rPr lang="es-EC" dirty="0">
                <a:solidFill>
                  <a:srgbClr val="2D2D93"/>
                </a:solidFill>
              </a:rPr>
              <a:t>Número de créditos financiados:</a:t>
            </a:r>
          </a:p>
          <a:p>
            <a:pPr algn="ctr">
              <a:defRPr/>
            </a:pPr>
            <a:r>
              <a:rPr lang="es-EC" sz="2300" b="1" dirty="0">
                <a:solidFill>
                  <a:srgbClr val="2D2D93"/>
                </a:solidFill>
              </a:rPr>
              <a:t>118</a:t>
            </a:r>
          </a:p>
          <a:p>
            <a:pPr algn="ctr">
              <a:defRPr/>
            </a:pPr>
            <a:endParaRPr lang="es-EC" b="1" dirty="0">
              <a:solidFill>
                <a:srgbClr val="2D2D93"/>
              </a:solidFill>
            </a:endParaRPr>
          </a:p>
          <a:p>
            <a:pPr algn="ctr">
              <a:defRPr/>
            </a:pPr>
            <a:r>
              <a:rPr lang="es-EC" dirty="0">
                <a:solidFill>
                  <a:srgbClr val="2D2D93"/>
                </a:solidFill>
              </a:rPr>
              <a:t>Número de conexiones de alcantarillado:</a:t>
            </a:r>
          </a:p>
          <a:p>
            <a:pPr algn="ctr">
              <a:defRPr/>
            </a:pPr>
            <a:r>
              <a:rPr lang="es-EC" sz="2300" b="1" dirty="0">
                <a:solidFill>
                  <a:srgbClr val="2D2D93"/>
                </a:solidFill>
              </a:rPr>
              <a:t>18.333</a:t>
            </a:r>
          </a:p>
          <a:p>
            <a:pPr algn="ctr">
              <a:defRPr/>
            </a:pPr>
            <a:endParaRPr lang="es-EC" b="1" dirty="0">
              <a:solidFill>
                <a:srgbClr val="2D2D93"/>
              </a:solidFill>
            </a:endParaRPr>
          </a:p>
          <a:p>
            <a:pPr algn="ctr">
              <a:defRPr/>
            </a:pPr>
            <a:r>
              <a:rPr lang="es-EC" dirty="0">
                <a:solidFill>
                  <a:srgbClr val="2D2D93"/>
                </a:solidFill>
              </a:rPr>
              <a:t>Número de conexiones</a:t>
            </a:r>
          </a:p>
          <a:p>
            <a:pPr algn="ctr">
              <a:defRPr/>
            </a:pPr>
            <a:r>
              <a:rPr lang="es-EC" dirty="0">
                <a:solidFill>
                  <a:srgbClr val="2D2D93"/>
                </a:solidFill>
              </a:rPr>
              <a:t>de agua potable:</a:t>
            </a:r>
          </a:p>
          <a:p>
            <a:pPr algn="ctr">
              <a:defRPr/>
            </a:pPr>
            <a:r>
              <a:rPr lang="es-EC" sz="2300" b="1" dirty="0">
                <a:solidFill>
                  <a:srgbClr val="2D2D93"/>
                </a:solidFill>
              </a:rPr>
              <a:t>32.209</a:t>
            </a:r>
          </a:p>
          <a:p>
            <a:endParaRPr lang="es-ES" dirty="0">
              <a:solidFill>
                <a:srgbClr val="2D2D93"/>
              </a:solidFill>
            </a:endParaRPr>
          </a:p>
        </p:txBody>
      </p:sp>
      <p:sp>
        <p:nvSpPr>
          <p:cNvPr id="6" name="CuadroTexto 5">
            <a:extLst>
              <a:ext uri="{FF2B5EF4-FFF2-40B4-BE49-F238E27FC236}">
                <a16:creationId xmlns:a16="http://schemas.microsoft.com/office/drawing/2014/main" id="{05743B3F-B940-C24B-B86A-86CBAF700A14}"/>
              </a:ext>
            </a:extLst>
          </p:cNvPr>
          <p:cNvSpPr txBox="1"/>
          <p:nvPr/>
        </p:nvSpPr>
        <p:spPr>
          <a:xfrm>
            <a:off x="1933725" y="2262792"/>
            <a:ext cx="3773219" cy="723275"/>
          </a:xfrm>
          <a:prstGeom prst="rect">
            <a:avLst/>
          </a:prstGeom>
          <a:noFill/>
        </p:spPr>
        <p:txBody>
          <a:bodyPr wrap="square" rtlCol="0">
            <a:spAutoFit/>
          </a:bodyPr>
          <a:lstStyle/>
          <a:p>
            <a:pPr algn="ctr">
              <a:defRPr/>
            </a:pPr>
            <a:r>
              <a:rPr lang="es-EC" sz="1800" dirty="0">
                <a:solidFill>
                  <a:srgbClr val="2D2D93"/>
                </a:solidFill>
              </a:rPr>
              <a:t>Población beneficiaria: </a:t>
            </a:r>
          </a:p>
          <a:p>
            <a:pPr algn="ctr">
              <a:defRPr/>
            </a:pPr>
            <a:r>
              <a:rPr lang="es-EC" sz="2300" b="1" dirty="0">
                <a:solidFill>
                  <a:srgbClr val="2D2D93"/>
                </a:solidFill>
              </a:rPr>
              <a:t>5,42 millones de personas</a:t>
            </a:r>
          </a:p>
        </p:txBody>
      </p:sp>
      <p:sp>
        <p:nvSpPr>
          <p:cNvPr id="7" name="CuadroTexto 6">
            <a:extLst>
              <a:ext uri="{FF2B5EF4-FFF2-40B4-BE49-F238E27FC236}">
                <a16:creationId xmlns:a16="http://schemas.microsoft.com/office/drawing/2014/main" id="{301F2553-BF88-B242-B377-3643683F9645}"/>
              </a:ext>
            </a:extLst>
          </p:cNvPr>
          <p:cNvSpPr txBox="1"/>
          <p:nvPr/>
        </p:nvSpPr>
        <p:spPr>
          <a:xfrm>
            <a:off x="1984617" y="3239964"/>
            <a:ext cx="3562017" cy="723275"/>
          </a:xfrm>
          <a:prstGeom prst="rect">
            <a:avLst/>
          </a:prstGeom>
          <a:noFill/>
        </p:spPr>
        <p:txBody>
          <a:bodyPr wrap="square" rtlCol="0">
            <a:spAutoFit/>
          </a:bodyPr>
          <a:lstStyle/>
          <a:p>
            <a:pPr algn="ctr">
              <a:defRPr/>
            </a:pPr>
            <a:r>
              <a:rPr lang="es-EC" sz="1800" dirty="0">
                <a:solidFill>
                  <a:srgbClr val="2D2D93"/>
                </a:solidFill>
              </a:rPr>
              <a:t>Número de créditos financiados:</a:t>
            </a:r>
          </a:p>
          <a:p>
            <a:pPr algn="ctr">
              <a:defRPr/>
            </a:pPr>
            <a:r>
              <a:rPr lang="es-EC" sz="2300" b="1" dirty="0">
                <a:solidFill>
                  <a:srgbClr val="2D2D93"/>
                </a:solidFill>
              </a:rPr>
              <a:t>108</a:t>
            </a:r>
          </a:p>
        </p:txBody>
      </p:sp>
      <p:sp>
        <p:nvSpPr>
          <p:cNvPr id="15" name="CuadroTexto 14">
            <a:extLst>
              <a:ext uri="{FF2B5EF4-FFF2-40B4-BE49-F238E27FC236}">
                <a16:creationId xmlns:a16="http://schemas.microsoft.com/office/drawing/2014/main" id="{E6FBBC4B-4552-9848-94D4-AF42B1F60B13}"/>
              </a:ext>
            </a:extLst>
          </p:cNvPr>
          <p:cNvSpPr txBox="1"/>
          <p:nvPr/>
        </p:nvSpPr>
        <p:spPr>
          <a:xfrm>
            <a:off x="1933725" y="4109486"/>
            <a:ext cx="3562017" cy="1000274"/>
          </a:xfrm>
          <a:prstGeom prst="rect">
            <a:avLst/>
          </a:prstGeom>
          <a:noFill/>
        </p:spPr>
        <p:txBody>
          <a:bodyPr wrap="square" rtlCol="0">
            <a:spAutoFit/>
          </a:bodyPr>
          <a:lstStyle/>
          <a:p>
            <a:pPr algn="ctr">
              <a:defRPr/>
            </a:pPr>
            <a:r>
              <a:rPr lang="es-EC" sz="1800" dirty="0">
                <a:solidFill>
                  <a:srgbClr val="2D2D93"/>
                </a:solidFill>
              </a:rPr>
              <a:t>Vías construidas, mejoradas</a:t>
            </a:r>
          </a:p>
          <a:p>
            <a:pPr algn="ctr">
              <a:defRPr/>
            </a:pPr>
            <a:r>
              <a:rPr lang="es-EC" sz="1800" dirty="0">
                <a:solidFill>
                  <a:srgbClr val="2D2D93"/>
                </a:solidFill>
              </a:rPr>
              <a:t>o rehabilitadas: </a:t>
            </a:r>
          </a:p>
          <a:p>
            <a:pPr algn="ctr">
              <a:defRPr/>
            </a:pPr>
            <a:r>
              <a:rPr lang="es-EC" sz="2300" b="1" dirty="0">
                <a:solidFill>
                  <a:srgbClr val="2D2D93"/>
                </a:solidFill>
              </a:rPr>
              <a:t>299,61 Km</a:t>
            </a:r>
          </a:p>
        </p:txBody>
      </p:sp>
      <p:sp>
        <p:nvSpPr>
          <p:cNvPr id="16" name="CuadroTexto 15">
            <a:extLst>
              <a:ext uri="{FF2B5EF4-FFF2-40B4-BE49-F238E27FC236}">
                <a16:creationId xmlns:a16="http://schemas.microsoft.com/office/drawing/2014/main" id="{0FF70F98-F9C7-884B-85C0-62582B9F449A}"/>
              </a:ext>
            </a:extLst>
          </p:cNvPr>
          <p:cNvSpPr txBox="1"/>
          <p:nvPr/>
        </p:nvSpPr>
        <p:spPr>
          <a:xfrm>
            <a:off x="2423687" y="5349452"/>
            <a:ext cx="2709747" cy="723275"/>
          </a:xfrm>
          <a:prstGeom prst="rect">
            <a:avLst/>
          </a:prstGeom>
          <a:noFill/>
        </p:spPr>
        <p:txBody>
          <a:bodyPr wrap="square" rtlCol="0">
            <a:spAutoFit/>
          </a:bodyPr>
          <a:lstStyle/>
          <a:p>
            <a:pPr algn="ctr">
              <a:defRPr/>
            </a:pPr>
            <a:r>
              <a:rPr lang="es-EC" sz="1800" dirty="0">
                <a:solidFill>
                  <a:srgbClr val="2D2D93"/>
                </a:solidFill>
              </a:rPr>
              <a:t>Número de puentes:</a:t>
            </a:r>
          </a:p>
          <a:p>
            <a:pPr algn="ctr">
              <a:defRPr/>
            </a:pPr>
            <a:r>
              <a:rPr lang="es-ES" sz="2300" b="1" dirty="0">
                <a:solidFill>
                  <a:srgbClr val="2D2D93"/>
                </a:solidFill>
              </a:rPr>
              <a:t>12</a:t>
            </a:r>
            <a:endParaRPr lang="es-EC" sz="2300" b="1" dirty="0">
              <a:solidFill>
                <a:srgbClr val="2D2D93"/>
              </a:solidFill>
            </a:endParaRPr>
          </a:p>
        </p:txBody>
      </p:sp>
      <p:cxnSp>
        <p:nvCxnSpPr>
          <p:cNvPr id="17" name="Conector recto 16">
            <a:extLst>
              <a:ext uri="{FF2B5EF4-FFF2-40B4-BE49-F238E27FC236}">
                <a16:creationId xmlns:a16="http://schemas.microsoft.com/office/drawing/2014/main" id="{4DCCD533-FB40-0542-98AA-9F8E06450332}"/>
              </a:ext>
            </a:extLst>
          </p:cNvPr>
          <p:cNvCxnSpPr>
            <a:cxnSpLocks/>
          </p:cNvCxnSpPr>
          <p:nvPr/>
        </p:nvCxnSpPr>
        <p:spPr>
          <a:xfrm>
            <a:off x="2058366" y="3120130"/>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04175833-7E11-4048-8FF2-DF030280D99B}"/>
              </a:ext>
            </a:extLst>
          </p:cNvPr>
          <p:cNvCxnSpPr>
            <a:cxnSpLocks/>
          </p:cNvCxnSpPr>
          <p:nvPr/>
        </p:nvCxnSpPr>
        <p:spPr>
          <a:xfrm>
            <a:off x="2058366" y="4014433"/>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BBDA7630-53D1-9C4C-8A3C-8D8100A439E1}"/>
              </a:ext>
            </a:extLst>
          </p:cNvPr>
          <p:cNvCxnSpPr>
            <a:cxnSpLocks/>
          </p:cNvCxnSpPr>
          <p:nvPr/>
        </p:nvCxnSpPr>
        <p:spPr>
          <a:xfrm>
            <a:off x="2058366" y="5200138"/>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2BDF51F-24B0-2C48-8017-73B2BEF2453D}"/>
              </a:ext>
            </a:extLst>
          </p:cNvPr>
          <p:cNvCxnSpPr>
            <a:cxnSpLocks/>
          </p:cNvCxnSpPr>
          <p:nvPr/>
        </p:nvCxnSpPr>
        <p:spPr>
          <a:xfrm>
            <a:off x="7876361" y="3120130"/>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81F46C48-6430-5E40-AC6D-6BAC4E51E6A6}"/>
              </a:ext>
            </a:extLst>
          </p:cNvPr>
          <p:cNvCxnSpPr>
            <a:cxnSpLocks/>
          </p:cNvCxnSpPr>
          <p:nvPr/>
        </p:nvCxnSpPr>
        <p:spPr>
          <a:xfrm>
            <a:off x="7923565" y="3963239"/>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375C219B-61D0-EC4A-9A3B-0CC5B92D5F69}"/>
              </a:ext>
            </a:extLst>
          </p:cNvPr>
          <p:cNvCxnSpPr>
            <a:cxnSpLocks/>
          </p:cNvCxnSpPr>
          <p:nvPr/>
        </p:nvCxnSpPr>
        <p:spPr>
          <a:xfrm>
            <a:off x="7923565" y="5109760"/>
            <a:ext cx="3648578"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931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F572-C5C2-D944-15ED-EAA70FFC86F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15DAE7C-4F89-C401-D9D6-C83BF04E86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7" y="0"/>
            <a:ext cx="12353627" cy="6915150"/>
          </a:xfrm>
          <a:prstGeom prst="rect">
            <a:avLst/>
          </a:prstGeom>
        </p:spPr>
      </p:pic>
      <p:pic>
        <p:nvPicPr>
          <p:cNvPr id="12" name="Imagen 11">
            <a:extLst>
              <a:ext uri="{FF2B5EF4-FFF2-40B4-BE49-F238E27FC236}">
                <a16:creationId xmlns:a16="http://schemas.microsoft.com/office/drawing/2014/main" id="{0A4757F5-5296-BF9B-0F10-1F8F4A5BBE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355285" cy="1212993"/>
          </a:xfrm>
          <a:prstGeom prst="rect">
            <a:avLst/>
          </a:prstGeom>
        </p:spPr>
      </p:pic>
      <p:sp>
        <p:nvSpPr>
          <p:cNvPr id="14" name="CuadroTexto 13">
            <a:extLst>
              <a:ext uri="{FF2B5EF4-FFF2-40B4-BE49-F238E27FC236}">
                <a16:creationId xmlns:a16="http://schemas.microsoft.com/office/drawing/2014/main" id="{DDDFF68D-254C-96DB-A507-7C739D7C8112}"/>
              </a:ext>
            </a:extLst>
          </p:cNvPr>
          <p:cNvSpPr txBox="1"/>
          <p:nvPr/>
        </p:nvSpPr>
        <p:spPr>
          <a:xfrm>
            <a:off x="764958" y="1693893"/>
            <a:ext cx="5174024" cy="2400657"/>
          </a:xfrm>
          <a:prstGeom prst="rect">
            <a:avLst/>
          </a:prstGeom>
          <a:noFill/>
        </p:spPr>
        <p:txBody>
          <a:bodyPr wrap="square" rtlCol="0">
            <a:spAutoFit/>
          </a:bodyPr>
          <a:lstStyle/>
          <a:p>
            <a:r>
              <a:rPr lang="es-EC" sz="5000" b="1" dirty="0">
                <a:solidFill>
                  <a:schemeClr val="bg1"/>
                </a:solidFill>
                <a:highlight>
                  <a:srgbClr val="2D2D93"/>
                </a:highlight>
                <a:latin typeface="Arial" panose="020B0604020202020204" pitchFamily="34" charset="0"/>
                <a:cs typeface="Arial" panose="020B0604020202020204" pitchFamily="34" charset="0"/>
              </a:rPr>
              <a:t> Banco de</a:t>
            </a:r>
          </a:p>
          <a:p>
            <a:r>
              <a:rPr lang="es-EC" sz="5000" b="1" dirty="0">
                <a:solidFill>
                  <a:schemeClr val="bg1"/>
                </a:solidFill>
                <a:highlight>
                  <a:srgbClr val="2D2D93"/>
                </a:highlight>
                <a:latin typeface="Arial" panose="020B0604020202020204" pitchFamily="34" charset="0"/>
                <a:cs typeface="Arial" panose="020B0604020202020204" pitchFamily="34" charset="0"/>
              </a:rPr>
              <a:t> Desarrollo</a:t>
            </a:r>
          </a:p>
          <a:p>
            <a:r>
              <a:rPr lang="es-EC" sz="5000" b="1" dirty="0">
                <a:solidFill>
                  <a:schemeClr val="bg1"/>
                </a:solidFill>
                <a:highlight>
                  <a:srgbClr val="2D2D93"/>
                </a:highlight>
                <a:latin typeface="Arial" panose="020B0604020202020204" pitchFamily="34" charset="0"/>
                <a:cs typeface="Arial" panose="020B0604020202020204" pitchFamily="34" charset="0"/>
              </a:rPr>
              <a:t> del Ecuador</a:t>
            </a:r>
          </a:p>
        </p:txBody>
      </p:sp>
      <p:pic>
        <p:nvPicPr>
          <p:cNvPr id="21" name="Imagen 20">
            <a:extLst>
              <a:ext uri="{FF2B5EF4-FFF2-40B4-BE49-F238E27FC236}">
                <a16:creationId xmlns:a16="http://schemas.microsoft.com/office/drawing/2014/main" id="{8A4F8A12-F8C9-B81E-9BA7-98E973D4F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D3C24263-89CB-18B4-256F-6DDE7BCFEB33}"/>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D341768A-66D1-3C00-3619-F6E9CBAB3005}"/>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pic>
        <p:nvPicPr>
          <p:cNvPr id="9" name="Imagen 8">
            <a:extLst>
              <a:ext uri="{FF2B5EF4-FFF2-40B4-BE49-F238E27FC236}">
                <a16:creationId xmlns:a16="http://schemas.microsoft.com/office/drawing/2014/main" id="{B7A5B76D-56A0-AE46-9448-A7EEBF003CEF}"/>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1898969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ED628-AB62-619F-25ED-2DF360DD6FC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8DDC5E1-4017-E7AB-2A6D-54E6EE4017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 y="1"/>
            <a:ext cx="12353627" cy="6915150"/>
          </a:xfrm>
          <a:prstGeom prst="rect">
            <a:avLst/>
          </a:prstGeom>
        </p:spPr>
      </p:pic>
      <p:pic>
        <p:nvPicPr>
          <p:cNvPr id="12" name="Imagen 11">
            <a:extLst>
              <a:ext uri="{FF2B5EF4-FFF2-40B4-BE49-F238E27FC236}">
                <a16:creationId xmlns:a16="http://schemas.microsoft.com/office/drawing/2014/main" id="{48950C1A-2889-537C-D2F3-FDF6926FDF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355285" cy="1212993"/>
          </a:xfrm>
          <a:prstGeom prst="rect">
            <a:avLst/>
          </a:prstGeom>
        </p:spPr>
      </p:pic>
      <p:sp>
        <p:nvSpPr>
          <p:cNvPr id="14" name="CuadroTexto 13">
            <a:extLst>
              <a:ext uri="{FF2B5EF4-FFF2-40B4-BE49-F238E27FC236}">
                <a16:creationId xmlns:a16="http://schemas.microsoft.com/office/drawing/2014/main" id="{22666E33-C9F1-1EF1-3B00-3494D4340818}"/>
              </a:ext>
            </a:extLst>
          </p:cNvPr>
          <p:cNvSpPr txBox="1"/>
          <p:nvPr/>
        </p:nvSpPr>
        <p:spPr>
          <a:xfrm>
            <a:off x="448851" y="1667349"/>
            <a:ext cx="3349426" cy="707886"/>
          </a:xfrm>
          <a:prstGeom prst="rect">
            <a:avLst/>
          </a:prstGeom>
          <a:noFill/>
        </p:spPr>
        <p:txBody>
          <a:bodyPr wrap="square" rtlCol="0">
            <a:spAutoFit/>
          </a:bodyPr>
          <a:lstStyle/>
          <a:p>
            <a:r>
              <a:rPr lang="es-EC" sz="4000" b="1" dirty="0">
                <a:solidFill>
                  <a:schemeClr val="bg1"/>
                </a:solidFill>
                <a:highlight>
                  <a:srgbClr val="2D2D93"/>
                </a:highlight>
                <a:latin typeface="Arial" panose="020B0604020202020204" pitchFamily="34" charset="0"/>
                <a:cs typeface="Arial" panose="020B0604020202020204" pitchFamily="34" charset="0"/>
              </a:rPr>
              <a:t>Perspectivas</a:t>
            </a:r>
          </a:p>
        </p:txBody>
      </p:sp>
      <p:pic>
        <p:nvPicPr>
          <p:cNvPr id="21" name="Imagen 20">
            <a:extLst>
              <a:ext uri="{FF2B5EF4-FFF2-40B4-BE49-F238E27FC236}">
                <a16:creationId xmlns:a16="http://schemas.microsoft.com/office/drawing/2014/main" id="{135D3204-201E-2F03-5F83-A811A8B789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09354318-CA6E-A95B-4CA1-1010248089B8}"/>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83D6C30B-D7D1-07D4-C006-ECA78DBD9C6C}"/>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sp>
        <p:nvSpPr>
          <p:cNvPr id="4" name="CuadroTexto 3">
            <a:extLst>
              <a:ext uri="{FF2B5EF4-FFF2-40B4-BE49-F238E27FC236}">
                <a16:creationId xmlns:a16="http://schemas.microsoft.com/office/drawing/2014/main" id="{C45641D6-0B2D-61A0-A94A-8099C3E4747A}"/>
              </a:ext>
            </a:extLst>
          </p:cNvPr>
          <p:cNvSpPr txBox="1"/>
          <p:nvPr/>
        </p:nvSpPr>
        <p:spPr>
          <a:xfrm>
            <a:off x="448851" y="2389790"/>
            <a:ext cx="1560819" cy="477054"/>
          </a:xfrm>
          <a:prstGeom prst="rect">
            <a:avLst/>
          </a:prstGeom>
          <a:noFill/>
        </p:spPr>
        <p:txBody>
          <a:bodyPr wrap="square" rtlCol="0">
            <a:spAutoFit/>
          </a:bodyPr>
          <a:lstStyle/>
          <a:p>
            <a:r>
              <a:rPr lang="es-EC" sz="2500" dirty="0">
                <a:solidFill>
                  <a:schemeClr val="bg1"/>
                </a:solidFill>
                <a:highlight>
                  <a:srgbClr val="2D2D93"/>
                </a:highlight>
                <a:latin typeface="Arial" panose="020B0604020202020204" pitchFamily="34" charset="0"/>
                <a:cs typeface="Arial" panose="020B0604020202020204" pitchFamily="34" charset="0"/>
              </a:rPr>
              <a:t>2026</a:t>
            </a:r>
          </a:p>
        </p:txBody>
      </p:sp>
      <p:pic>
        <p:nvPicPr>
          <p:cNvPr id="10" name="Imagen 9">
            <a:extLst>
              <a:ext uri="{FF2B5EF4-FFF2-40B4-BE49-F238E27FC236}">
                <a16:creationId xmlns:a16="http://schemas.microsoft.com/office/drawing/2014/main" id="{8F93B467-353D-784E-B4FF-F174A9B94B21}"/>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186591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8659-BB69-14CF-6B5C-C9739141706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E8E7F53-67FE-ABE1-BA77-DB140A2EC1F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27CE3EF8-C02A-6FEA-715D-DF0929FA9231}"/>
              </a:ext>
            </a:extLst>
          </p:cNvPr>
          <p:cNvSpPr txBox="1"/>
          <p:nvPr/>
        </p:nvSpPr>
        <p:spPr>
          <a:xfrm>
            <a:off x="1010399" y="195139"/>
            <a:ext cx="4277985" cy="646331"/>
          </a:xfrm>
          <a:prstGeom prst="rect">
            <a:avLst/>
          </a:prstGeom>
          <a:noFill/>
        </p:spPr>
        <p:txBody>
          <a:bodyPr wrap="square" rtlCol="0">
            <a:spAutoFit/>
          </a:bodyPr>
          <a:lstStyle/>
          <a:p>
            <a:r>
              <a:rPr lang="es-ES" sz="3600" b="1" dirty="0">
                <a:solidFill>
                  <a:srgbClr val="2D2D93"/>
                </a:solidFill>
                <a:latin typeface="Arial" panose="020B0604020202020204" pitchFamily="34" charset="0"/>
                <a:cs typeface="Arial" panose="020B0604020202020204" pitchFamily="34" charset="0"/>
              </a:rPr>
              <a:t>Perspectivas 2026</a:t>
            </a:r>
          </a:p>
        </p:txBody>
      </p:sp>
      <p:grpSp>
        <p:nvGrpSpPr>
          <p:cNvPr id="7" name="Grupo 6">
            <a:extLst>
              <a:ext uri="{FF2B5EF4-FFF2-40B4-BE49-F238E27FC236}">
                <a16:creationId xmlns:a16="http://schemas.microsoft.com/office/drawing/2014/main" id="{9540A4EA-DE15-86FF-8859-4F5B94F0B02B}"/>
              </a:ext>
            </a:extLst>
          </p:cNvPr>
          <p:cNvGrpSpPr/>
          <p:nvPr/>
        </p:nvGrpSpPr>
        <p:grpSpPr>
          <a:xfrm>
            <a:off x="405888" y="911535"/>
            <a:ext cx="11131117" cy="1532673"/>
            <a:chOff x="405888" y="1290922"/>
            <a:chExt cx="11131117" cy="1532673"/>
          </a:xfrm>
        </p:grpSpPr>
        <p:sp>
          <p:nvSpPr>
            <p:cNvPr id="13" name="CuadroTexto 12">
              <a:extLst>
                <a:ext uri="{FF2B5EF4-FFF2-40B4-BE49-F238E27FC236}">
                  <a16:creationId xmlns:a16="http://schemas.microsoft.com/office/drawing/2014/main" id="{6FF294DE-8370-4DDD-2FF7-E406D1E9CA6C}"/>
                </a:ext>
              </a:extLst>
            </p:cNvPr>
            <p:cNvSpPr txBox="1"/>
            <p:nvPr/>
          </p:nvSpPr>
          <p:spPr>
            <a:xfrm>
              <a:off x="405889" y="1623266"/>
              <a:ext cx="11131116" cy="1200329"/>
            </a:xfrm>
            <a:prstGeom prst="rect">
              <a:avLst/>
            </a:prstGeom>
            <a:solidFill>
              <a:srgbClr val="D6D6F2"/>
            </a:solidFill>
          </p:spPr>
          <p:txBody>
            <a:bodyPr wrap="square" rtlCol="0">
              <a:spAutoFit/>
            </a:bodyPr>
            <a:lstStyle/>
            <a:p>
              <a:pPr algn="just">
                <a:defRPr/>
              </a:pPr>
              <a:endParaRPr lang="es-EC" dirty="0"/>
            </a:p>
            <a:p>
              <a:pPr algn="just">
                <a:defRPr/>
              </a:pPr>
              <a:r>
                <a:rPr lang="es-EC" dirty="0">
                  <a:solidFill>
                    <a:schemeClr val="tx1">
                      <a:lumMod val="65000"/>
                      <a:lumOff val="35000"/>
                    </a:schemeClr>
                  </a:solidFill>
                </a:rPr>
                <a:t>El BDE B.P. continuará impulsando el trabajo conjunto entre el Gobierno Central, los gobiernos seccionales en todos sus niveles, empresas públicas, universidades, clientes públicos y privados, con el objetivo de maximizar el impacto positivo por cada dólar invertido. </a:t>
              </a:r>
              <a:endParaRPr lang="es-ES" dirty="0">
                <a:solidFill>
                  <a:schemeClr val="tx1">
                    <a:lumMod val="65000"/>
                    <a:lumOff val="35000"/>
                  </a:schemeClr>
                </a:solidFill>
              </a:endParaRPr>
            </a:p>
          </p:txBody>
        </p:sp>
        <p:sp>
          <p:nvSpPr>
            <p:cNvPr id="49" name="Rectángulo: esquinas diagonales redondeadas 48">
              <a:extLst>
                <a:ext uri="{FF2B5EF4-FFF2-40B4-BE49-F238E27FC236}">
                  <a16:creationId xmlns:a16="http://schemas.microsoft.com/office/drawing/2014/main" id="{4B649220-4B14-6305-84B8-ABE6B4E67B8F}"/>
                </a:ext>
              </a:extLst>
            </p:cNvPr>
            <p:cNvSpPr/>
            <p:nvPr/>
          </p:nvSpPr>
          <p:spPr>
            <a:xfrm>
              <a:off x="405888" y="1290922"/>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Modelo de Gestión Multinivel</a:t>
              </a:r>
            </a:p>
          </p:txBody>
        </p:sp>
      </p:grpSp>
      <p:grpSp>
        <p:nvGrpSpPr>
          <p:cNvPr id="9" name="Grupo 8">
            <a:extLst>
              <a:ext uri="{FF2B5EF4-FFF2-40B4-BE49-F238E27FC236}">
                <a16:creationId xmlns:a16="http://schemas.microsoft.com/office/drawing/2014/main" id="{889DD51E-F6B6-22EB-631A-887B430029DC}"/>
              </a:ext>
            </a:extLst>
          </p:cNvPr>
          <p:cNvGrpSpPr/>
          <p:nvPr/>
        </p:nvGrpSpPr>
        <p:grpSpPr>
          <a:xfrm>
            <a:off x="405888" y="2620908"/>
            <a:ext cx="11131117" cy="1809672"/>
            <a:chOff x="405888" y="3155939"/>
            <a:chExt cx="11131117" cy="1809672"/>
          </a:xfrm>
        </p:grpSpPr>
        <p:sp>
          <p:nvSpPr>
            <p:cNvPr id="4" name="CuadroTexto 3">
              <a:extLst>
                <a:ext uri="{FF2B5EF4-FFF2-40B4-BE49-F238E27FC236}">
                  <a16:creationId xmlns:a16="http://schemas.microsoft.com/office/drawing/2014/main" id="{0D3F9630-E28E-5084-F7EF-DED03B856BD2}"/>
                </a:ext>
              </a:extLst>
            </p:cNvPr>
            <p:cNvSpPr txBox="1"/>
            <p:nvPr/>
          </p:nvSpPr>
          <p:spPr>
            <a:xfrm>
              <a:off x="405889" y="3488283"/>
              <a:ext cx="11131116" cy="1477328"/>
            </a:xfrm>
            <a:prstGeom prst="rect">
              <a:avLst/>
            </a:prstGeom>
            <a:solidFill>
              <a:srgbClr val="D6D6F2"/>
            </a:solidFill>
          </p:spPr>
          <p:txBody>
            <a:bodyPr wrap="square" rtlCol="0">
              <a:spAutoFit/>
            </a:bodyPr>
            <a:lstStyle/>
            <a:p>
              <a:pPr algn="just">
                <a:defRPr/>
              </a:pPr>
              <a:endParaRPr lang="es-EC" dirty="0">
                <a:solidFill>
                  <a:schemeClr val="tx1">
                    <a:lumMod val="65000"/>
                    <a:lumOff val="35000"/>
                  </a:schemeClr>
                </a:solidFill>
              </a:endParaRPr>
            </a:p>
            <a:p>
              <a:pPr algn="just">
                <a:defRPr/>
              </a:pPr>
              <a:r>
                <a:rPr lang="es-EC" dirty="0">
                  <a:solidFill>
                    <a:schemeClr val="tx1">
                      <a:lumMod val="65000"/>
                      <a:lumOff val="35000"/>
                    </a:schemeClr>
                  </a:solidFill>
                </a:rPr>
                <a:t>El BDE B.P. </a:t>
              </a:r>
              <a:r>
                <a:rPr lang="es-ES" dirty="0">
                  <a:solidFill>
                    <a:schemeClr val="tx1">
                      <a:lumMod val="65000"/>
                      <a:lumOff val="35000"/>
                    </a:schemeClr>
                  </a:solidFill>
                </a:rPr>
                <a:t>no solo proyecta optimizar sus indicadores crediticios y financieros, también modernizará estructuralmente los procesos de financiamiento, asistencia técnica y su participación como actor en los mercados financieros, mediante  la simplificación e innovación del servicio de crédito, la diversificación de sus servicios y la primera emisión de obligaciones temáticas de una banca pública en el Ecuador. </a:t>
              </a:r>
            </a:p>
          </p:txBody>
        </p:sp>
        <p:sp>
          <p:nvSpPr>
            <p:cNvPr id="6" name="Rectángulo: esquinas diagonales redondeadas 5">
              <a:extLst>
                <a:ext uri="{FF2B5EF4-FFF2-40B4-BE49-F238E27FC236}">
                  <a16:creationId xmlns:a16="http://schemas.microsoft.com/office/drawing/2014/main" id="{27D963FA-0D93-3598-652A-CB586F36B637}"/>
                </a:ext>
              </a:extLst>
            </p:cNvPr>
            <p:cNvSpPr/>
            <p:nvPr/>
          </p:nvSpPr>
          <p:spPr>
            <a:xfrm>
              <a:off x="405888" y="3155939"/>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Modernización</a:t>
              </a:r>
            </a:p>
          </p:txBody>
        </p:sp>
      </p:grpSp>
      <p:grpSp>
        <p:nvGrpSpPr>
          <p:cNvPr id="14" name="Grupo 13">
            <a:extLst>
              <a:ext uri="{FF2B5EF4-FFF2-40B4-BE49-F238E27FC236}">
                <a16:creationId xmlns:a16="http://schemas.microsoft.com/office/drawing/2014/main" id="{2D291F05-40CF-F74C-856E-533F239BEB7E}"/>
              </a:ext>
            </a:extLst>
          </p:cNvPr>
          <p:cNvGrpSpPr/>
          <p:nvPr/>
        </p:nvGrpSpPr>
        <p:grpSpPr>
          <a:xfrm>
            <a:off x="373465" y="4600266"/>
            <a:ext cx="11131117" cy="1809672"/>
            <a:chOff x="405888" y="3155939"/>
            <a:chExt cx="11131117" cy="1809672"/>
          </a:xfrm>
        </p:grpSpPr>
        <p:sp>
          <p:nvSpPr>
            <p:cNvPr id="15" name="CuadroTexto 14">
              <a:extLst>
                <a:ext uri="{FF2B5EF4-FFF2-40B4-BE49-F238E27FC236}">
                  <a16:creationId xmlns:a16="http://schemas.microsoft.com/office/drawing/2014/main" id="{AB075E30-87C1-F498-8487-F00A641F3E44}"/>
                </a:ext>
              </a:extLst>
            </p:cNvPr>
            <p:cNvSpPr txBox="1"/>
            <p:nvPr/>
          </p:nvSpPr>
          <p:spPr>
            <a:xfrm>
              <a:off x="405889" y="3488283"/>
              <a:ext cx="11131116" cy="1477328"/>
            </a:xfrm>
            <a:prstGeom prst="rect">
              <a:avLst/>
            </a:prstGeom>
            <a:solidFill>
              <a:srgbClr val="D6D6F2"/>
            </a:solidFill>
          </p:spPr>
          <p:txBody>
            <a:bodyPr wrap="square" rtlCol="0">
              <a:spAutoFit/>
            </a:bodyPr>
            <a:lstStyle/>
            <a:p>
              <a:pPr algn="just">
                <a:defRPr/>
              </a:pPr>
              <a:endParaRPr lang="es-EC" dirty="0">
                <a:solidFill>
                  <a:schemeClr val="tx1">
                    <a:lumMod val="65000"/>
                    <a:lumOff val="35000"/>
                  </a:schemeClr>
                </a:solidFill>
              </a:endParaRPr>
            </a:p>
            <a:p>
              <a:pPr algn="just">
                <a:defRPr/>
              </a:pPr>
              <a:r>
                <a:rPr lang="es-ES" dirty="0">
                  <a:solidFill>
                    <a:schemeClr val="tx1">
                      <a:lumMod val="65000"/>
                      <a:lumOff val="35000"/>
                    </a:schemeClr>
                  </a:solidFill>
                </a:rPr>
                <a:t>Nuestra Institución prevé implementar y ampliar la gestión de fondos provenientes de organismos financieros multilaterales, fortaleciendo relaciones con socios comerciales como el BID, BEI, KfW, CAF, AFD, AECID). Estableceremos nuevas relaciones comerciales con la Agencia de Cooperación Internacional de Japón (JICA) y el Banco Mundial (BM).</a:t>
              </a:r>
            </a:p>
          </p:txBody>
        </p:sp>
        <p:sp>
          <p:nvSpPr>
            <p:cNvPr id="16" name="Rectángulo: esquinas diagonales redondeadas 15">
              <a:extLst>
                <a:ext uri="{FF2B5EF4-FFF2-40B4-BE49-F238E27FC236}">
                  <a16:creationId xmlns:a16="http://schemas.microsoft.com/office/drawing/2014/main" id="{54E90636-B037-4730-82FA-D361F503B5A7}"/>
                </a:ext>
              </a:extLst>
            </p:cNvPr>
            <p:cNvSpPr/>
            <p:nvPr/>
          </p:nvSpPr>
          <p:spPr>
            <a:xfrm>
              <a:off x="405888" y="3155939"/>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Gestión de Recursos Internacionales</a:t>
              </a:r>
            </a:p>
          </p:txBody>
        </p:sp>
      </p:grpSp>
    </p:spTree>
    <p:extLst>
      <p:ext uri="{BB962C8B-B14F-4D97-AF65-F5344CB8AC3E}">
        <p14:creationId xmlns:p14="http://schemas.microsoft.com/office/powerpoint/2010/main" val="227565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A86C-9696-9AEA-B54E-7C4A5234A5A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9DEEC723-12C7-2CFC-7F70-6E38A0F5D81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81F5FC10-0BFE-F181-C8B8-A9A3B78E2193}"/>
              </a:ext>
            </a:extLst>
          </p:cNvPr>
          <p:cNvSpPr txBox="1"/>
          <p:nvPr/>
        </p:nvSpPr>
        <p:spPr>
          <a:xfrm>
            <a:off x="1010399" y="195139"/>
            <a:ext cx="4277985" cy="646331"/>
          </a:xfrm>
          <a:prstGeom prst="rect">
            <a:avLst/>
          </a:prstGeom>
          <a:noFill/>
        </p:spPr>
        <p:txBody>
          <a:bodyPr wrap="square" rtlCol="0">
            <a:spAutoFit/>
          </a:bodyPr>
          <a:lstStyle/>
          <a:p>
            <a:r>
              <a:rPr lang="es-ES" sz="3600" b="1" dirty="0">
                <a:solidFill>
                  <a:srgbClr val="2D2D93"/>
                </a:solidFill>
                <a:latin typeface="Arial" panose="020B0604020202020204" pitchFamily="34" charset="0"/>
                <a:cs typeface="Arial" panose="020B0604020202020204" pitchFamily="34" charset="0"/>
              </a:rPr>
              <a:t>Perspectivas 2026</a:t>
            </a:r>
          </a:p>
        </p:txBody>
      </p:sp>
      <p:grpSp>
        <p:nvGrpSpPr>
          <p:cNvPr id="7" name="Grupo 6">
            <a:extLst>
              <a:ext uri="{FF2B5EF4-FFF2-40B4-BE49-F238E27FC236}">
                <a16:creationId xmlns:a16="http://schemas.microsoft.com/office/drawing/2014/main" id="{2D402A36-31F6-11E2-E222-734B824756E8}"/>
              </a:ext>
            </a:extLst>
          </p:cNvPr>
          <p:cNvGrpSpPr/>
          <p:nvPr/>
        </p:nvGrpSpPr>
        <p:grpSpPr>
          <a:xfrm>
            <a:off x="405888" y="911535"/>
            <a:ext cx="11131117" cy="1532673"/>
            <a:chOff x="405888" y="1290922"/>
            <a:chExt cx="11131117" cy="1532673"/>
          </a:xfrm>
        </p:grpSpPr>
        <p:sp>
          <p:nvSpPr>
            <p:cNvPr id="13" name="CuadroTexto 12">
              <a:extLst>
                <a:ext uri="{FF2B5EF4-FFF2-40B4-BE49-F238E27FC236}">
                  <a16:creationId xmlns:a16="http://schemas.microsoft.com/office/drawing/2014/main" id="{417E2E3C-D4C9-87D6-49C3-5F8063A7ED55}"/>
                </a:ext>
              </a:extLst>
            </p:cNvPr>
            <p:cNvSpPr txBox="1"/>
            <p:nvPr/>
          </p:nvSpPr>
          <p:spPr>
            <a:xfrm>
              <a:off x="405889" y="1623266"/>
              <a:ext cx="11131116" cy="1200329"/>
            </a:xfrm>
            <a:prstGeom prst="rect">
              <a:avLst/>
            </a:prstGeom>
            <a:solidFill>
              <a:srgbClr val="D6D6F2"/>
            </a:solidFill>
          </p:spPr>
          <p:txBody>
            <a:bodyPr wrap="square" rtlCol="0">
              <a:spAutoFit/>
            </a:bodyPr>
            <a:lstStyle/>
            <a:p>
              <a:pPr algn="just">
                <a:defRPr/>
              </a:pPr>
              <a:endParaRPr lang="es-EC" dirty="0">
                <a:solidFill>
                  <a:schemeClr val="tx1">
                    <a:lumMod val="65000"/>
                    <a:lumOff val="35000"/>
                  </a:schemeClr>
                </a:solidFill>
              </a:endParaRPr>
            </a:p>
            <a:p>
              <a:pPr algn="just">
                <a:defRPr/>
              </a:pPr>
              <a:r>
                <a:rPr lang="es-ES" dirty="0">
                  <a:solidFill>
                    <a:schemeClr val="tx1">
                      <a:lumMod val="65000"/>
                      <a:lumOff val="35000"/>
                    </a:schemeClr>
                  </a:solidFill>
                </a:rPr>
                <a:t>El año 2026 será determinante para culminar el proceso de acreditación del Banco ante el Fondo Verde para el Clima (FVC) y avanzar hacia el acceso directo a recursos climáticos en condiciones favorables para nuestro país.</a:t>
              </a:r>
            </a:p>
          </p:txBody>
        </p:sp>
        <p:sp>
          <p:nvSpPr>
            <p:cNvPr id="49" name="Rectángulo: esquinas diagonales redondeadas 48">
              <a:extLst>
                <a:ext uri="{FF2B5EF4-FFF2-40B4-BE49-F238E27FC236}">
                  <a16:creationId xmlns:a16="http://schemas.microsoft.com/office/drawing/2014/main" id="{34F20B57-D524-DA1E-3B94-61BFC7477B26}"/>
                </a:ext>
              </a:extLst>
            </p:cNvPr>
            <p:cNvSpPr/>
            <p:nvPr/>
          </p:nvSpPr>
          <p:spPr>
            <a:xfrm>
              <a:off x="405888" y="1290922"/>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Sostenibilidad y la Acción Climática</a:t>
              </a:r>
            </a:p>
          </p:txBody>
        </p:sp>
      </p:grpSp>
      <p:grpSp>
        <p:nvGrpSpPr>
          <p:cNvPr id="9" name="Grupo 8">
            <a:extLst>
              <a:ext uri="{FF2B5EF4-FFF2-40B4-BE49-F238E27FC236}">
                <a16:creationId xmlns:a16="http://schemas.microsoft.com/office/drawing/2014/main" id="{97081D91-FFCD-0409-7B5F-C781200B1DA9}"/>
              </a:ext>
            </a:extLst>
          </p:cNvPr>
          <p:cNvGrpSpPr/>
          <p:nvPr/>
        </p:nvGrpSpPr>
        <p:grpSpPr>
          <a:xfrm>
            <a:off x="405888" y="2620908"/>
            <a:ext cx="11131117" cy="1532673"/>
            <a:chOff x="405888" y="3155939"/>
            <a:chExt cx="11131117" cy="1532673"/>
          </a:xfrm>
        </p:grpSpPr>
        <p:sp>
          <p:nvSpPr>
            <p:cNvPr id="4" name="CuadroTexto 3">
              <a:extLst>
                <a:ext uri="{FF2B5EF4-FFF2-40B4-BE49-F238E27FC236}">
                  <a16:creationId xmlns:a16="http://schemas.microsoft.com/office/drawing/2014/main" id="{5CF1638D-0B1B-E32A-5AC9-A119B0E6624A}"/>
                </a:ext>
              </a:extLst>
            </p:cNvPr>
            <p:cNvSpPr txBox="1"/>
            <p:nvPr/>
          </p:nvSpPr>
          <p:spPr>
            <a:xfrm>
              <a:off x="405889" y="3488283"/>
              <a:ext cx="11131116" cy="1200329"/>
            </a:xfrm>
            <a:prstGeom prst="rect">
              <a:avLst/>
            </a:prstGeom>
            <a:solidFill>
              <a:srgbClr val="D6D6F2"/>
            </a:solidFill>
          </p:spPr>
          <p:txBody>
            <a:bodyPr wrap="square" rtlCol="0">
              <a:spAutoFit/>
            </a:bodyPr>
            <a:lstStyle/>
            <a:p>
              <a:pPr algn="just">
                <a:defRPr/>
              </a:pPr>
              <a:endParaRPr lang="es-EC" dirty="0">
                <a:solidFill>
                  <a:schemeClr val="tx1">
                    <a:lumMod val="65000"/>
                    <a:lumOff val="35000"/>
                  </a:schemeClr>
                </a:solidFill>
              </a:endParaRPr>
            </a:p>
            <a:p>
              <a:pPr algn="just">
                <a:defRPr/>
              </a:pPr>
              <a:r>
                <a:rPr lang="es-ES" dirty="0">
                  <a:solidFill>
                    <a:schemeClr val="tx1">
                      <a:lumMod val="65000"/>
                      <a:lumOff val="35000"/>
                    </a:schemeClr>
                  </a:solidFill>
                </a:rPr>
                <a:t>Se impulsarán programas orientados a la infraestructura verde y tecnológica, generación y eficiencia energética, incluyendo soluciones innovadoras, iluminación eficiente y proyectos con beneficios climáticos para ciudades sostenibles</a:t>
              </a:r>
            </a:p>
          </p:txBody>
        </p:sp>
        <p:sp>
          <p:nvSpPr>
            <p:cNvPr id="6" name="Rectángulo: esquinas diagonales redondeadas 5">
              <a:extLst>
                <a:ext uri="{FF2B5EF4-FFF2-40B4-BE49-F238E27FC236}">
                  <a16:creationId xmlns:a16="http://schemas.microsoft.com/office/drawing/2014/main" id="{86EBE6A9-A0FB-6977-01CA-ACA06968B079}"/>
                </a:ext>
              </a:extLst>
            </p:cNvPr>
            <p:cNvSpPr/>
            <p:nvPr/>
          </p:nvSpPr>
          <p:spPr>
            <a:xfrm>
              <a:off x="405888" y="3155939"/>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Nuevos Programas</a:t>
              </a:r>
            </a:p>
          </p:txBody>
        </p:sp>
      </p:grpSp>
      <p:grpSp>
        <p:nvGrpSpPr>
          <p:cNvPr id="14" name="Grupo 13">
            <a:extLst>
              <a:ext uri="{FF2B5EF4-FFF2-40B4-BE49-F238E27FC236}">
                <a16:creationId xmlns:a16="http://schemas.microsoft.com/office/drawing/2014/main" id="{1B154F27-C369-45BD-D0D4-FDD76E74D985}"/>
              </a:ext>
            </a:extLst>
          </p:cNvPr>
          <p:cNvGrpSpPr/>
          <p:nvPr/>
        </p:nvGrpSpPr>
        <p:grpSpPr>
          <a:xfrm>
            <a:off x="373465" y="4600266"/>
            <a:ext cx="11131117" cy="1532673"/>
            <a:chOff x="405888" y="3155939"/>
            <a:chExt cx="11131117" cy="1532673"/>
          </a:xfrm>
        </p:grpSpPr>
        <p:sp>
          <p:nvSpPr>
            <p:cNvPr id="15" name="CuadroTexto 14">
              <a:extLst>
                <a:ext uri="{FF2B5EF4-FFF2-40B4-BE49-F238E27FC236}">
                  <a16:creationId xmlns:a16="http://schemas.microsoft.com/office/drawing/2014/main" id="{409C5E34-87DC-1835-03F5-A2CFFCB2513E}"/>
                </a:ext>
              </a:extLst>
            </p:cNvPr>
            <p:cNvSpPr txBox="1"/>
            <p:nvPr/>
          </p:nvSpPr>
          <p:spPr>
            <a:xfrm>
              <a:off x="405889" y="3488283"/>
              <a:ext cx="11131116" cy="1200329"/>
            </a:xfrm>
            <a:prstGeom prst="rect">
              <a:avLst/>
            </a:prstGeom>
            <a:solidFill>
              <a:srgbClr val="D6D6F2"/>
            </a:solidFill>
          </p:spPr>
          <p:txBody>
            <a:bodyPr wrap="square" rtlCol="0">
              <a:spAutoFit/>
            </a:bodyPr>
            <a:lstStyle/>
            <a:p>
              <a:pPr algn="just">
                <a:defRPr/>
              </a:pPr>
              <a:endParaRPr lang="es-EC" dirty="0">
                <a:solidFill>
                  <a:schemeClr val="tx1">
                    <a:lumMod val="65000"/>
                    <a:lumOff val="35000"/>
                  </a:schemeClr>
                </a:solidFill>
              </a:endParaRPr>
            </a:p>
            <a:p>
              <a:pPr algn="just">
                <a:defRPr/>
              </a:pPr>
              <a:r>
                <a:rPr lang="es-ES" dirty="0">
                  <a:solidFill>
                    <a:schemeClr val="tx1">
                      <a:lumMod val="65000"/>
                      <a:lumOff val="35000"/>
                    </a:schemeClr>
                  </a:solidFill>
                </a:rPr>
                <a:t>Fortaleceremos la capacidad institucional de los Gobiernos Autónomos Descentralizados, mediante la provisión de asistencia técnica especializada, con un enfoque de fortalecimiento e incentivos en reconocimiento al esfuerzo fiscal, calidad del gasto público, transparencia, planificación y eficiencia operativa.</a:t>
              </a:r>
            </a:p>
          </p:txBody>
        </p:sp>
        <p:sp>
          <p:nvSpPr>
            <p:cNvPr id="16" name="Rectángulo: esquinas diagonales redondeadas 15">
              <a:extLst>
                <a:ext uri="{FF2B5EF4-FFF2-40B4-BE49-F238E27FC236}">
                  <a16:creationId xmlns:a16="http://schemas.microsoft.com/office/drawing/2014/main" id="{F6A5F997-0693-6EA7-F1F4-46C6B6A0AF71}"/>
                </a:ext>
              </a:extLst>
            </p:cNvPr>
            <p:cNvSpPr/>
            <p:nvPr/>
          </p:nvSpPr>
          <p:spPr>
            <a:xfrm>
              <a:off x="405888" y="3155939"/>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Asistencia Técnica Especializada</a:t>
              </a:r>
            </a:p>
          </p:txBody>
        </p:sp>
      </p:grpSp>
    </p:spTree>
    <p:extLst>
      <p:ext uri="{BB962C8B-B14F-4D97-AF65-F5344CB8AC3E}">
        <p14:creationId xmlns:p14="http://schemas.microsoft.com/office/powerpoint/2010/main" val="291240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43DB-0DC3-5492-6979-F9E64B8C9C28}"/>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6BE5231-C63D-D9E4-29DC-E34E9D6AA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444" y="0"/>
            <a:ext cx="2168978" cy="426965"/>
          </a:xfrm>
          <a:prstGeom prst="rect">
            <a:avLst/>
          </a:prstGeom>
        </p:spPr>
      </p:pic>
      <p:pic>
        <p:nvPicPr>
          <p:cNvPr id="5" name="Imagen 4">
            <a:extLst>
              <a:ext uri="{FF2B5EF4-FFF2-40B4-BE49-F238E27FC236}">
                <a16:creationId xmlns:a16="http://schemas.microsoft.com/office/drawing/2014/main" id="{1DE03448-BC2E-2252-4AE2-11A4460ED6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60354" y="6339696"/>
            <a:ext cx="2632982" cy="518304"/>
          </a:xfrm>
          <a:prstGeom prst="rect">
            <a:avLst/>
          </a:prstGeom>
        </p:spPr>
      </p:pic>
      <p:pic>
        <p:nvPicPr>
          <p:cNvPr id="7" name="Imagen 6">
            <a:extLst>
              <a:ext uri="{FF2B5EF4-FFF2-40B4-BE49-F238E27FC236}">
                <a16:creationId xmlns:a16="http://schemas.microsoft.com/office/drawing/2014/main" id="{73443CE3-15BA-8943-889A-943CCD32F275}"/>
              </a:ext>
            </a:extLst>
          </p:cNvPr>
          <p:cNvPicPr>
            <a:picLocks noChangeAspect="1"/>
          </p:cNvPicPr>
          <p:nvPr/>
        </p:nvPicPr>
        <p:blipFill>
          <a:blip r:embed="rId4"/>
          <a:srcRect/>
          <a:stretch/>
        </p:blipFill>
        <p:spPr>
          <a:xfrm>
            <a:off x="4326088" y="2966463"/>
            <a:ext cx="3539824" cy="925074"/>
          </a:xfrm>
          <a:prstGeom prst="rect">
            <a:avLst/>
          </a:prstGeom>
        </p:spPr>
      </p:pic>
    </p:spTree>
    <p:extLst>
      <p:ext uri="{BB962C8B-B14F-4D97-AF65-F5344CB8AC3E}">
        <p14:creationId xmlns:p14="http://schemas.microsoft.com/office/powerpoint/2010/main" val="162681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E710-B1E2-3597-B28E-A3B6C375316B}"/>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2ECE305-19E0-B87A-F74D-2C808C03632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E585F2D9-2C90-71C2-6960-072BCDE4F2F9}"/>
              </a:ext>
            </a:extLst>
          </p:cNvPr>
          <p:cNvSpPr txBox="1"/>
          <p:nvPr/>
        </p:nvSpPr>
        <p:spPr>
          <a:xfrm>
            <a:off x="1010400" y="195139"/>
            <a:ext cx="4909457"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Normativa</a:t>
            </a:r>
          </a:p>
        </p:txBody>
      </p:sp>
      <p:sp>
        <p:nvSpPr>
          <p:cNvPr id="4" name="CuadroTexto 3">
            <a:extLst>
              <a:ext uri="{FF2B5EF4-FFF2-40B4-BE49-F238E27FC236}">
                <a16:creationId xmlns:a16="http://schemas.microsoft.com/office/drawing/2014/main" id="{988F007B-9A2B-E145-FAE5-957D6602BED2}"/>
              </a:ext>
            </a:extLst>
          </p:cNvPr>
          <p:cNvSpPr txBox="1"/>
          <p:nvPr/>
        </p:nvSpPr>
        <p:spPr>
          <a:xfrm>
            <a:off x="1203476" y="3307666"/>
            <a:ext cx="9549868" cy="507831"/>
          </a:xfrm>
          <a:prstGeom prst="rect">
            <a:avLst/>
          </a:prstGeom>
          <a:noFill/>
        </p:spPr>
        <p:txBody>
          <a:bodyPr wrap="square">
            <a:spAutoFit/>
          </a:bodyPr>
          <a:lstStyle/>
          <a:p>
            <a:pPr algn="just">
              <a:lnSpc>
                <a:spcPct val="90000"/>
              </a:lnSpc>
            </a:pPr>
            <a:r>
              <a:rPr lang="es-ES"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Artículo 14</a:t>
            </a:r>
            <a:r>
              <a:rPr lang="es-EC"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s-EC" sz="14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C"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“Funciones de la Junta General de </a:t>
            </a:r>
            <a:r>
              <a:rPr lang="es-EC" sz="16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Accionistas</a:t>
            </a:r>
            <a:r>
              <a:rPr lang="es-EC"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5 Conocer la memoria anual del banco y disponer las medidas que sean necesarias</a:t>
            </a:r>
            <a:r>
              <a:rPr lang="es-ES"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s-EC" sz="1600" i="1"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B8A00E48-BC40-C828-F0FA-4AEE9C0CC888}"/>
              </a:ext>
            </a:extLst>
          </p:cNvPr>
          <p:cNvSpPr txBox="1"/>
          <p:nvPr/>
        </p:nvSpPr>
        <p:spPr>
          <a:xfrm>
            <a:off x="1203476" y="4711484"/>
            <a:ext cx="9549868" cy="701731"/>
          </a:xfrm>
          <a:prstGeom prst="rect">
            <a:avLst/>
          </a:prstGeom>
          <a:noFill/>
        </p:spPr>
        <p:txBody>
          <a:bodyPr wrap="square">
            <a:spAutoFit/>
          </a:bodyPr>
          <a:lstStyle>
            <a:defPPr>
              <a:defRPr lang="es-EC"/>
            </a:defPPr>
            <a:lvl1pPr algn="just">
              <a:lnSpc>
                <a:spcPct val="90000"/>
              </a:lnSpc>
              <a:defRPr>
                <a:effectLst/>
                <a:latin typeface="Century Gothic" panose="020B0502020202020204" pitchFamily="34" charset="0"/>
                <a:ea typeface="Times New Roman" panose="02020603050405020304" pitchFamily="18" charset="0"/>
                <a:cs typeface="Times New Roman" panose="02020603050405020304" pitchFamily="18" charset="0"/>
              </a:defRPr>
            </a:lvl1pPr>
          </a:lstStyle>
          <a:p>
            <a:r>
              <a:rPr lang="es-EC" sz="1400" b="1" dirty="0">
                <a:solidFill>
                  <a:schemeClr val="tx1">
                    <a:lumMod val="65000"/>
                    <a:lumOff val="35000"/>
                  </a:schemeClr>
                </a:solidFill>
                <a:latin typeface="Arial" panose="020B0604020202020204" pitchFamily="34" charset="0"/>
                <a:cs typeface="Arial" panose="020B0604020202020204" pitchFamily="34" charset="0"/>
              </a:rPr>
              <a:t>Disposición General Segunda: </a:t>
            </a:r>
            <a:r>
              <a:rPr lang="es-EC" sz="1400" i="1" dirty="0">
                <a:solidFill>
                  <a:schemeClr val="tx1">
                    <a:lumMod val="65000"/>
                    <a:lumOff val="35000"/>
                  </a:schemeClr>
                </a:solidFill>
                <a:latin typeface="Arial" panose="020B0604020202020204" pitchFamily="34" charset="0"/>
                <a:cs typeface="Arial" panose="020B0604020202020204" pitchFamily="34" charset="0"/>
              </a:rPr>
              <a:t>“El o la Gerente General del Banco de Desarrollo del Ecuador B.P., previo conocimiento del Directorio, presentará a la Junta General de Accionistas, y </a:t>
            </a:r>
            <a:r>
              <a:rPr lang="es-EC" sz="1600" i="1" dirty="0">
                <a:solidFill>
                  <a:schemeClr val="tx1">
                    <a:lumMod val="65000"/>
                    <a:lumOff val="35000"/>
                  </a:schemeClr>
                </a:solidFill>
                <a:latin typeface="Arial" panose="020B0604020202020204" pitchFamily="34" charset="0"/>
                <a:cs typeface="Arial" panose="020B0604020202020204" pitchFamily="34" charset="0"/>
              </a:rPr>
              <a:t>pondrá</a:t>
            </a:r>
            <a:r>
              <a:rPr lang="es-EC" sz="1400" i="1" dirty="0">
                <a:solidFill>
                  <a:schemeClr val="tx1">
                    <a:lumMod val="65000"/>
                    <a:lumOff val="35000"/>
                  </a:schemeClr>
                </a:solidFill>
                <a:latin typeface="Arial" panose="020B0604020202020204" pitchFamily="34" charset="0"/>
                <a:cs typeface="Arial" panose="020B0604020202020204" pitchFamily="34" charset="0"/>
              </a:rPr>
              <a:t> a disposición del público en general, por medio de su página web, la memoria anual de la Entidad (…)”.</a:t>
            </a:r>
          </a:p>
        </p:txBody>
      </p:sp>
      <p:sp>
        <p:nvSpPr>
          <p:cNvPr id="6" name="CuadroTexto 5">
            <a:extLst>
              <a:ext uri="{FF2B5EF4-FFF2-40B4-BE49-F238E27FC236}">
                <a16:creationId xmlns:a16="http://schemas.microsoft.com/office/drawing/2014/main" id="{1C6A3B64-C4E4-318F-12F9-8169B8DFB69D}"/>
              </a:ext>
            </a:extLst>
          </p:cNvPr>
          <p:cNvSpPr txBox="1"/>
          <p:nvPr/>
        </p:nvSpPr>
        <p:spPr>
          <a:xfrm>
            <a:off x="1091716" y="1741169"/>
            <a:ext cx="9739004" cy="480131"/>
          </a:xfrm>
          <a:prstGeom prst="rect">
            <a:avLst/>
          </a:prstGeom>
          <a:noFill/>
        </p:spPr>
        <p:txBody>
          <a:bodyPr wrap="square">
            <a:spAutoFit/>
          </a:bodyPr>
          <a:lstStyle/>
          <a:p>
            <a:pPr>
              <a:lnSpc>
                <a:spcPct val="90000"/>
              </a:lnSpc>
            </a:pPr>
            <a:r>
              <a:rPr lang="es-ES"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Artículo 245</a:t>
            </a:r>
            <a:r>
              <a:rPr lang="es-EC"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s-EC" sz="14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C"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“Las entidades </a:t>
            </a:r>
            <a:r>
              <a:rPr lang="es-ES"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del sistema financiero nacional, deben presentar a sus accionistas los informes detallados (…) dicha información debe estar contenida en la memoria anual de la entidad (…)”.</a:t>
            </a:r>
            <a:endParaRPr lang="es-EC" sz="1600" i="1"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6C852A6-45C7-CA0B-28AB-64546C309E22}"/>
              </a:ext>
            </a:extLst>
          </p:cNvPr>
          <p:cNvSpPr txBox="1"/>
          <p:nvPr/>
        </p:nvSpPr>
        <p:spPr>
          <a:xfrm>
            <a:off x="1203476" y="4047332"/>
            <a:ext cx="9021350" cy="313932"/>
          </a:xfrm>
          <a:prstGeom prst="rect">
            <a:avLst/>
          </a:prstGeom>
          <a:noFill/>
        </p:spPr>
        <p:txBody>
          <a:bodyPr wrap="square">
            <a:spAutoFit/>
          </a:bodyPr>
          <a:lstStyle/>
          <a:p>
            <a:pPr algn="just">
              <a:lnSpc>
                <a:spcPct val="90000"/>
              </a:lnSpc>
            </a:pPr>
            <a:r>
              <a:rPr lang="es-ES"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Artículo 16</a:t>
            </a:r>
            <a:r>
              <a:rPr lang="es-EC" sz="1400" b="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s-EC" sz="14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C"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Junta General </a:t>
            </a:r>
            <a:r>
              <a:rPr lang="es-EC" sz="16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Ordinaria</a:t>
            </a:r>
            <a:r>
              <a:rPr lang="es-EC"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deberá conocer y resolver: </a:t>
            </a:r>
            <a:r>
              <a:rPr lang="es-ES" sz="1400" i="1"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“1 Informe de la Administración”</a:t>
            </a:r>
            <a:r>
              <a:rPr lang="es-ES" sz="1400" i="1"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s-EC" sz="1600" i="1"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DE842B6-11FE-7F90-E064-42199D4865A2}"/>
              </a:ext>
            </a:extLst>
          </p:cNvPr>
          <p:cNvSpPr txBox="1"/>
          <p:nvPr/>
        </p:nvSpPr>
        <p:spPr>
          <a:xfrm>
            <a:off x="1112251" y="6490559"/>
            <a:ext cx="3495040" cy="261610"/>
          </a:xfrm>
          <a:prstGeom prst="rect">
            <a:avLst/>
          </a:prstGeom>
          <a:solidFill>
            <a:schemeClr val="bg1"/>
          </a:solidFill>
        </p:spPr>
        <p:txBody>
          <a:bodyPr wrap="square" rtlCol="0">
            <a:spAutoFit/>
          </a:bodyPr>
          <a:lstStyle/>
          <a:p>
            <a:r>
              <a:rPr lang="es-ES" sz="1100" b="1" dirty="0">
                <a:latin typeface="Arial" panose="020B0604020202020204" pitchFamily="34" charset="0"/>
                <a:cs typeface="Arial" panose="020B0604020202020204" pitchFamily="34" charset="0"/>
              </a:rPr>
              <a:t>*</a:t>
            </a:r>
            <a:r>
              <a:rPr lang="es-ES" sz="1000" dirty="0">
                <a:latin typeface="Arial" panose="020B0604020202020204" pitchFamily="34" charset="0"/>
                <a:cs typeface="Arial" panose="020B0604020202020204" pitchFamily="34" charset="0"/>
              </a:rPr>
              <a:t> Resolución No. 2025-DIR-046, de 01 de agosto de 2025</a:t>
            </a:r>
            <a:endParaRPr lang="es-EC" sz="1000" dirty="0">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82A698F3-699C-1B5B-1631-597A5C2129CF}"/>
              </a:ext>
            </a:extLst>
          </p:cNvPr>
          <p:cNvGrpSpPr/>
          <p:nvPr/>
        </p:nvGrpSpPr>
        <p:grpSpPr>
          <a:xfrm>
            <a:off x="0" y="6316783"/>
            <a:ext cx="7914103" cy="99604"/>
            <a:chOff x="0" y="5791486"/>
            <a:chExt cx="7914103" cy="99604"/>
          </a:xfrm>
        </p:grpSpPr>
        <p:cxnSp>
          <p:nvCxnSpPr>
            <p:cNvPr id="9" name="Conector recto 8">
              <a:extLst>
                <a:ext uri="{FF2B5EF4-FFF2-40B4-BE49-F238E27FC236}">
                  <a16:creationId xmlns:a16="http://schemas.microsoft.com/office/drawing/2014/main" id="{9D35BACE-FF01-594A-BAAB-222926DD524F}"/>
                </a:ext>
              </a:extLst>
            </p:cNvPr>
            <p:cNvCxnSpPr/>
            <p:nvPr/>
          </p:nvCxnSpPr>
          <p:spPr>
            <a:xfrm>
              <a:off x="0" y="5851016"/>
              <a:ext cx="7914103" cy="0"/>
            </a:xfrm>
            <a:prstGeom prst="line">
              <a:avLst/>
            </a:prstGeom>
            <a:ln w="19050">
              <a:solidFill>
                <a:srgbClr val="4C3DA8"/>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0" name="Rectángulo 9">
              <a:extLst>
                <a:ext uri="{FF2B5EF4-FFF2-40B4-BE49-F238E27FC236}">
                  <a16:creationId xmlns:a16="http://schemas.microsoft.com/office/drawing/2014/main" id="{0DF0240A-9565-9E9A-45BC-5F501A848CC8}"/>
                </a:ext>
              </a:extLst>
            </p:cNvPr>
            <p:cNvSpPr/>
            <p:nvPr/>
          </p:nvSpPr>
          <p:spPr>
            <a:xfrm>
              <a:off x="7814499" y="5791486"/>
              <a:ext cx="99604" cy="99604"/>
            </a:xfrm>
            <a:prstGeom prst="rect">
              <a:avLst/>
            </a:prstGeom>
            <a:solidFill>
              <a:srgbClr val="4C3D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CuadroTexto 13">
            <a:extLst>
              <a:ext uri="{FF2B5EF4-FFF2-40B4-BE49-F238E27FC236}">
                <a16:creationId xmlns:a16="http://schemas.microsoft.com/office/drawing/2014/main" id="{EBC511F6-7F8A-00F1-F08C-04F8F529F1C7}"/>
              </a:ext>
            </a:extLst>
          </p:cNvPr>
          <p:cNvSpPr txBox="1"/>
          <p:nvPr/>
        </p:nvSpPr>
        <p:spPr>
          <a:xfrm>
            <a:off x="810854" y="2822740"/>
            <a:ext cx="1972986" cy="338554"/>
          </a:xfrm>
          <a:prstGeom prst="rect">
            <a:avLst/>
          </a:prstGeom>
          <a:noFill/>
        </p:spPr>
        <p:txBody>
          <a:bodyPr wrap="square">
            <a:spAutoFit/>
          </a:bodyPr>
          <a:lstStyle/>
          <a:p>
            <a:r>
              <a:rPr lang="es-ES" sz="1600" dirty="0">
                <a:solidFill>
                  <a:schemeClr val="bg1"/>
                </a:solidFill>
              </a:rPr>
              <a:t>Estatuto</a:t>
            </a:r>
            <a:r>
              <a:rPr lang="es-ES" dirty="0">
                <a:solidFill>
                  <a:schemeClr val="bg1"/>
                </a:solidFill>
              </a:rPr>
              <a:t> </a:t>
            </a:r>
            <a:r>
              <a:rPr lang="es-ES" sz="1600" dirty="0">
                <a:solidFill>
                  <a:schemeClr val="bg1"/>
                </a:solidFill>
              </a:rPr>
              <a:t>Social</a:t>
            </a:r>
            <a:r>
              <a:rPr lang="es-ES" dirty="0">
                <a:solidFill>
                  <a:schemeClr val="bg1"/>
                </a:solidFill>
              </a:rPr>
              <a:t> *</a:t>
            </a:r>
            <a:endParaRPr lang="es-EC" dirty="0">
              <a:solidFill>
                <a:schemeClr val="bg1"/>
              </a:solidFill>
            </a:endParaRPr>
          </a:p>
        </p:txBody>
      </p:sp>
      <p:sp>
        <p:nvSpPr>
          <p:cNvPr id="17" name="Rectángulo: esquinas diagonales redondeadas 16">
            <a:extLst>
              <a:ext uri="{FF2B5EF4-FFF2-40B4-BE49-F238E27FC236}">
                <a16:creationId xmlns:a16="http://schemas.microsoft.com/office/drawing/2014/main" id="{093057CC-D5F0-C978-E20C-5A9FC67CBE92}"/>
              </a:ext>
            </a:extLst>
          </p:cNvPr>
          <p:cNvSpPr/>
          <p:nvPr/>
        </p:nvSpPr>
        <p:spPr>
          <a:xfrm>
            <a:off x="1010398" y="1001024"/>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dirty="0">
                <a:latin typeface="Arial" panose="020B0604020202020204" pitchFamily="34" charset="0"/>
                <a:cs typeface="Arial" panose="020B0604020202020204" pitchFamily="34" charset="0"/>
              </a:rPr>
              <a:t>Código Orgánico Monetario y Financiero:</a:t>
            </a:r>
          </a:p>
        </p:txBody>
      </p:sp>
      <p:sp>
        <p:nvSpPr>
          <p:cNvPr id="18" name="Rectángulo: esquinas diagonales redondeadas 17">
            <a:extLst>
              <a:ext uri="{FF2B5EF4-FFF2-40B4-BE49-F238E27FC236}">
                <a16:creationId xmlns:a16="http://schemas.microsoft.com/office/drawing/2014/main" id="{FA55F5AB-6DF0-A5E9-E714-9E4FF9E00B24}"/>
              </a:ext>
            </a:extLst>
          </p:cNvPr>
          <p:cNvSpPr/>
          <p:nvPr/>
        </p:nvSpPr>
        <p:spPr>
          <a:xfrm>
            <a:off x="1010400" y="2545520"/>
            <a:ext cx="5040000" cy="432000"/>
          </a:xfrm>
          <a:prstGeom prst="round2DiagRect">
            <a:avLst>
              <a:gd name="adj1" fmla="val 16667"/>
              <a:gd name="adj2" fmla="val 0"/>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dirty="0">
                <a:latin typeface="Arial" panose="020B0604020202020204" pitchFamily="34" charset="0"/>
                <a:cs typeface="Arial" panose="020B0604020202020204" pitchFamily="34" charset="0"/>
              </a:rPr>
              <a:t>Estatuto Social *</a:t>
            </a:r>
          </a:p>
        </p:txBody>
      </p:sp>
    </p:spTree>
    <p:extLst>
      <p:ext uri="{BB962C8B-B14F-4D97-AF65-F5344CB8AC3E}">
        <p14:creationId xmlns:p14="http://schemas.microsoft.com/office/powerpoint/2010/main" val="399147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93E5-270E-C74A-062C-F59DC5A08CD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24B7E5E-1F8A-76E1-E349-AB08F8F413D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6A94BD4F-FAD1-7F15-6DAC-6BFA8630188E}"/>
              </a:ext>
            </a:extLst>
          </p:cNvPr>
          <p:cNvSpPr txBox="1"/>
          <p:nvPr/>
        </p:nvSpPr>
        <p:spPr>
          <a:xfrm>
            <a:off x="1010400" y="195139"/>
            <a:ext cx="4909457"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Puntos Normativos</a:t>
            </a:r>
          </a:p>
        </p:txBody>
      </p:sp>
      <p:sp>
        <p:nvSpPr>
          <p:cNvPr id="4" name="CuadroTexto 3">
            <a:extLst>
              <a:ext uri="{FF2B5EF4-FFF2-40B4-BE49-F238E27FC236}">
                <a16:creationId xmlns:a16="http://schemas.microsoft.com/office/drawing/2014/main" id="{899A9B40-1AAB-363F-334E-54774D685054}"/>
              </a:ext>
            </a:extLst>
          </p:cNvPr>
          <p:cNvSpPr txBox="1"/>
          <p:nvPr/>
        </p:nvSpPr>
        <p:spPr>
          <a:xfrm>
            <a:off x="812800" y="905189"/>
            <a:ext cx="10778025" cy="738664"/>
          </a:xfrm>
          <a:prstGeom prst="rect">
            <a:avLst/>
          </a:prstGeom>
          <a:noFill/>
        </p:spPr>
        <p:txBody>
          <a:bodyPr wrap="square" rtlCol="0">
            <a:spAutoFit/>
          </a:bodyPr>
          <a:lstStyle/>
          <a:p>
            <a:pPr algn="just"/>
            <a:r>
              <a:rPr lang="es-ES" altLang="es-EC"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La Memoria Anual, tiene como objetivo informar sobre los resultados alcanzados por la administración del Banco de Desarrollo del Ecuador B.P. y la gestión realizada durante el periodo 2025. El Estatuto Social vigente establece cumplir con los siguientes contenidos:</a:t>
            </a:r>
            <a:endParaRPr lang="es-EC" altLang="es-EC"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24" name="Grupo 23">
            <a:extLst>
              <a:ext uri="{FF2B5EF4-FFF2-40B4-BE49-F238E27FC236}">
                <a16:creationId xmlns:a16="http://schemas.microsoft.com/office/drawing/2014/main" id="{553A571C-F9B9-40B9-2B45-BA888BA31D99}"/>
              </a:ext>
            </a:extLst>
          </p:cNvPr>
          <p:cNvGrpSpPr/>
          <p:nvPr/>
        </p:nvGrpSpPr>
        <p:grpSpPr>
          <a:xfrm>
            <a:off x="843896" y="2158904"/>
            <a:ext cx="10504208" cy="4546986"/>
            <a:chOff x="609269" y="1969891"/>
            <a:chExt cx="10982785" cy="4754149"/>
          </a:xfrm>
        </p:grpSpPr>
        <p:sp>
          <p:nvSpPr>
            <p:cNvPr id="6" name="CuadroTexto 5">
              <a:extLst>
                <a:ext uri="{FF2B5EF4-FFF2-40B4-BE49-F238E27FC236}">
                  <a16:creationId xmlns:a16="http://schemas.microsoft.com/office/drawing/2014/main" id="{8F8C4B68-7619-E1E4-BE04-24DFCBED62B8}"/>
                </a:ext>
              </a:extLst>
            </p:cNvPr>
            <p:cNvSpPr txBox="1"/>
            <p:nvPr/>
          </p:nvSpPr>
          <p:spPr>
            <a:xfrm>
              <a:off x="609269" y="2947342"/>
              <a:ext cx="3600000" cy="900000"/>
            </a:xfrm>
            <a:prstGeom prst="roundRect">
              <a:avLst/>
            </a:prstGeom>
            <a:solidFill>
              <a:srgbClr val="2D2D93"/>
            </a:solidFill>
          </p:spPr>
          <p:txBody>
            <a:bodyPr wrap="square" rtlCol="0" anchor="ctr" anchorCtr="0">
              <a:no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Balances de situación financiera comparativos.</a:t>
              </a:r>
            </a:p>
          </p:txBody>
        </p:sp>
        <p:sp>
          <p:nvSpPr>
            <p:cNvPr id="7" name="CuadroTexto 6">
              <a:extLst>
                <a:ext uri="{FF2B5EF4-FFF2-40B4-BE49-F238E27FC236}">
                  <a16:creationId xmlns:a16="http://schemas.microsoft.com/office/drawing/2014/main" id="{7448D27B-5906-E287-83A5-84F878FAAA92}"/>
                </a:ext>
              </a:extLst>
            </p:cNvPr>
            <p:cNvSpPr txBox="1"/>
            <p:nvPr/>
          </p:nvSpPr>
          <p:spPr>
            <a:xfrm>
              <a:off x="609269" y="3887961"/>
              <a:ext cx="3600000" cy="900000"/>
            </a:xfrm>
            <a:prstGeom prst="roundRect">
              <a:avLst/>
            </a:prstGeom>
            <a:solidFill>
              <a:srgbClr val="2D2D93"/>
            </a:solidFill>
          </p:spPr>
          <p:txBody>
            <a:bodyPr wrap="square" rtlCol="0" anchor="ctr" anchorCtr="0">
              <a:noAutofit/>
            </a:bodyPr>
            <a:lstStyle>
              <a:defPPr>
                <a:defRPr lang="es-EC"/>
              </a:defPPr>
              <a:lvl1pPr lvl="0">
                <a:spcBef>
                  <a:spcPts val="1000"/>
                </a:spcBef>
                <a:spcAft>
                  <a:spcPts val="1000"/>
                </a:spcAft>
                <a:buClr>
                  <a:srgbClr val="00B050"/>
                </a:buClr>
                <a:defRPr sz="1400">
                  <a:latin typeface="Arial" panose="020B0604020202020204" pitchFamily="34" charset="0"/>
                  <a:cs typeface="Arial" panose="020B0604020202020204" pitchFamily="34" charset="0"/>
                </a:defRPr>
              </a:lvl1pPr>
            </a:lstStyle>
            <a:p>
              <a:pPr algn="ctr"/>
              <a:r>
                <a:rPr lang="es-EC" dirty="0">
                  <a:solidFill>
                    <a:schemeClr val="bg1"/>
                  </a:solidFill>
                </a:rPr>
                <a:t>Estado de pérdidas y ganancias auditados.</a:t>
              </a:r>
            </a:p>
          </p:txBody>
        </p:sp>
        <p:sp>
          <p:nvSpPr>
            <p:cNvPr id="8" name="CuadroTexto 7">
              <a:extLst>
                <a:ext uri="{FF2B5EF4-FFF2-40B4-BE49-F238E27FC236}">
                  <a16:creationId xmlns:a16="http://schemas.microsoft.com/office/drawing/2014/main" id="{5C25C0E4-5B58-7516-2D99-171EBA0DE246}"/>
                </a:ext>
              </a:extLst>
            </p:cNvPr>
            <p:cNvSpPr txBox="1"/>
            <p:nvPr/>
          </p:nvSpPr>
          <p:spPr>
            <a:xfrm>
              <a:off x="4307143" y="2927022"/>
              <a:ext cx="3600000" cy="356033"/>
            </a:xfrm>
            <a:prstGeom prst="roundRect">
              <a:avLst/>
            </a:prstGeom>
            <a:solidFill>
              <a:srgbClr val="D6D6F2"/>
            </a:solidFill>
          </p:spPr>
          <p:txBody>
            <a:bodyPr wrap="square" rtlCol="0">
              <a:sp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Informe de los auditores.</a:t>
              </a:r>
            </a:p>
          </p:txBody>
        </p:sp>
        <p:sp>
          <p:nvSpPr>
            <p:cNvPr id="9" name="CuadroTexto 8">
              <a:extLst>
                <a:ext uri="{FF2B5EF4-FFF2-40B4-BE49-F238E27FC236}">
                  <a16:creationId xmlns:a16="http://schemas.microsoft.com/office/drawing/2014/main" id="{C09485A3-55C7-DDB4-5D45-4806CEB6F126}"/>
                </a:ext>
              </a:extLst>
            </p:cNvPr>
            <p:cNvSpPr txBox="1"/>
            <p:nvPr/>
          </p:nvSpPr>
          <p:spPr>
            <a:xfrm>
              <a:off x="609269" y="4838080"/>
              <a:ext cx="3600000" cy="900000"/>
            </a:xfrm>
            <a:prstGeom prst="roundRect">
              <a:avLst/>
            </a:prstGeom>
            <a:solidFill>
              <a:srgbClr val="2D2D93"/>
            </a:solidFill>
          </p:spPr>
          <p:txBody>
            <a:bodyPr wrap="square" rtlCol="0" anchor="ctr" anchorCtr="0">
              <a:no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Relación entre el patrimonio técnico total, los activos y contingentes ponderados por riesgo.</a:t>
              </a:r>
            </a:p>
          </p:txBody>
        </p:sp>
        <p:sp>
          <p:nvSpPr>
            <p:cNvPr id="10" name="CuadroTexto 9">
              <a:extLst>
                <a:ext uri="{FF2B5EF4-FFF2-40B4-BE49-F238E27FC236}">
                  <a16:creationId xmlns:a16="http://schemas.microsoft.com/office/drawing/2014/main" id="{0F38E942-ED21-64D2-407C-D432715630AA}"/>
                </a:ext>
              </a:extLst>
            </p:cNvPr>
            <p:cNvSpPr txBox="1"/>
            <p:nvPr/>
          </p:nvSpPr>
          <p:spPr>
            <a:xfrm>
              <a:off x="4307143" y="1991214"/>
              <a:ext cx="3600000" cy="356033"/>
            </a:xfrm>
            <a:prstGeom prst="roundRect">
              <a:avLst/>
            </a:prstGeom>
            <a:solidFill>
              <a:srgbClr val="D6D6F2"/>
            </a:solidFill>
          </p:spPr>
          <p:txBody>
            <a:bodyPr wrap="square" rtlCol="0">
              <a:sp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Informe de la calificadora de riesgos.</a:t>
              </a:r>
            </a:p>
          </p:txBody>
        </p:sp>
        <p:sp>
          <p:nvSpPr>
            <p:cNvPr id="11" name="CuadroTexto 10">
              <a:extLst>
                <a:ext uri="{FF2B5EF4-FFF2-40B4-BE49-F238E27FC236}">
                  <a16:creationId xmlns:a16="http://schemas.microsoft.com/office/drawing/2014/main" id="{C681E708-2032-3888-4C0B-9A695CE82461}"/>
                </a:ext>
              </a:extLst>
            </p:cNvPr>
            <p:cNvSpPr txBox="1"/>
            <p:nvPr/>
          </p:nvSpPr>
          <p:spPr>
            <a:xfrm>
              <a:off x="609269" y="1991214"/>
              <a:ext cx="3600000" cy="900000"/>
            </a:xfrm>
            <a:prstGeom prst="roundRect">
              <a:avLst/>
            </a:prstGeom>
            <a:solidFill>
              <a:srgbClr val="2D2D93"/>
            </a:solidFill>
          </p:spPr>
          <p:txBody>
            <a:bodyPr wrap="square" rtlCol="0" anchor="ctr" anchorCtr="0">
              <a:noAutofit/>
            </a:bodyPr>
            <a:lstStyle/>
            <a:p>
              <a:pPr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Indicadores  financieros.  </a:t>
              </a:r>
            </a:p>
          </p:txBody>
        </p:sp>
        <p:sp>
          <p:nvSpPr>
            <p:cNvPr id="12" name="CuadroTexto 11">
              <a:extLst>
                <a:ext uri="{FF2B5EF4-FFF2-40B4-BE49-F238E27FC236}">
                  <a16:creationId xmlns:a16="http://schemas.microsoft.com/office/drawing/2014/main" id="{4824B998-2F1D-6100-C249-8B81638EA71F}"/>
                </a:ext>
              </a:extLst>
            </p:cNvPr>
            <p:cNvSpPr txBox="1"/>
            <p:nvPr/>
          </p:nvSpPr>
          <p:spPr>
            <a:xfrm>
              <a:off x="7992054" y="1991214"/>
              <a:ext cx="3600000" cy="900000"/>
            </a:xfrm>
            <a:prstGeom prst="roundRect">
              <a:avLst/>
            </a:prstGeom>
            <a:solidFill>
              <a:srgbClr val="2D2D93"/>
            </a:solidFill>
          </p:spPr>
          <p:txBody>
            <a:bodyPr wrap="square" rtlCol="0" anchor="ctr" anchorCtr="0">
              <a:no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Calificación de activos de riesgo</a:t>
              </a:r>
              <a:r>
                <a:rPr lang="es-EC" sz="1400" b="1" dirty="0">
                  <a:solidFill>
                    <a:schemeClr val="bg1"/>
                  </a:solidFill>
                  <a:latin typeface="Arial" panose="020B0604020202020204" pitchFamily="34" charset="0"/>
                  <a:cs typeface="Arial" panose="020B0604020202020204" pitchFamily="34" charset="0"/>
                </a:rPr>
                <a:t>.</a:t>
              </a:r>
            </a:p>
          </p:txBody>
        </p:sp>
        <p:sp>
          <p:nvSpPr>
            <p:cNvPr id="13" name="CuadroTexto 12">
              <a:extLst>
                <a:ext uri="{FF2B5EF4-FFF2-40B4-BE49-F238E27FC236}">
                  <a16:creationId xmlns:a16="http://schemas.microsoft.com/office/drawing/2014/main" id="{105F0380-6A35-ED02-8B12-EAC25F1C4EE6}"/>
                </a:ext>
              </a:extLst>
            </p:cNvPr>
            <p:cNvSpPr txBox="1"/>
            <p:nvPr/>
          </p:nvSpPr>
          <p:spPr>
            <a:xfrm>
              <a:off x="7992054" y="2927022"/>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Cumplimiento del plan operativo anual  e indicadores de Gobierno Corporativo.</a:t>
              </a:r>
            </a:p>
          </p:txBody>
        </p:sp>
        <p:sp>
          <p:nvSpPr>
            <p:cNvPr id="14" name="CuadroTexto 13">
              <a:extLst>
                <a:ext uri="{FF2B5EF4-FFF2-40B4-BE49-F238E27FC236}">
                  <a16:creationId xmlns:a16="http://schemas.microsoft.com/office/drawing/2014/main" id="{D1C7A8A8-56E5-AA31-74B4-0053D9B9F6A7}"/>
                </a:ext>
              </a:extLst>
            </p:cNvPr>
            <p:cNvSpPr txBox="1"/>
            <p:nvPr/>
          </p:nvSpPr>
          <p:spPr>
            <a:xfrm>
              <a:off x="609269" y="5798200"/>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Resumen de contrataciones de obras y servicios adquisición y enajenación.</a:t>
              </a:r>
            </a:p>
          </p:txBody>
        </p:sp>
        <p:sp>
          <p:nvSpPr>
            <p:cNvPr id="15" name="CuadroTexto 14">
              <a:extLst>
                <a:ext uri="{FF2B5EF4-FFF2-40B4-BE49-F238E27FC236}">
                  <a16:creationId xmlns:a16="http://schemas.microsoft.com/office/drawing/2014/main" id="{1D0D88B9-89A6-88C6-D7C9-34B72D48094E}"/>
                </a:ext>
              </a:extLst>
            </p:cNvPr>
            <p:cNvSpPr txBox="1"/>
            <p:nvPr/>
          </p:nvSpPr>
          <p:spPr>
            <a:xfrm>
              <a:off x="7992054" y="5798200"/>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Pronunciamiento del Comité de Auditoría.</a:t>
              </a:r>
            </a:p>
          </p:txBody>
        </p:sp>
        <p:sp>
          <p:nvSpPr>
            <p:cNvPr id="16" name="CuadroTexto 15">
              <a:extLst>
                <a:ext uri="{FF2B5EF4-FFF2-40B4-BE49-F238E27FC236}">
                  <a16:creationId xmlns:a16="http://schemas.microsoft.com/office/drawing/2014/main" id="{14D7F9F3-C7D0-7A6D-E93B-25CA96F7D57F}"/>
                </a:ext>
              </a:extLst>
            </p:cNvPr>
            <p:cNvSpPr txBox="1"/>
            <p:nvPr/>
          </p:nvSpPr>
          <p:spPr>
            <a:xfrm>
              <a:off x="7992054" y="3867641"/>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Pronunciamiento del Comité de Administración Integral de Riesgos.</a:t>
              </a:r>
            </a:p>
          </p:txBody>
        </p:sp>
        <p:sp>
          <p:nvSpPr>
            <p:cNvPr id="17" name="CuadroTexto 16">
              <a:extLst>
                <a:ext uri="{FF2B5EF4-FFF2-40B4-BE49-F238E27FC236}">
                  <a16:creationId xmlns:a16="http://schemas.microsoft.com/office/drawing/2014/main" id="{DCE510D3-CC2F-4C94-B246-EEBAA1F405E0}"/>
                </a:ext>
              </a:extLst>
            </p:cNvPr>
            <p:cNvSpPr txBox="1"/>
            <p:nvPr/>
          </p:nvSpPr>
          <p:spPr>
            <a:xfrm>
              <a:off x="4307143" y="5788040"/>
              <a:ext cx="3600000" cy="936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Informe  de cumplimiento de normas de prevención de  lavado de activos, financiamiento del terrorismo y otros delitos.</a:t>
              </a:r>
            </a:p>
          </p:txBody>
        </p:sp>
        <p:sp>
          <p:nvSpPr>
            <p:cNvPr id="18" name="CuadroTexto 17">
              <a:extLst>
                <a:ext uri="{FF2B5EF4-FFF2-40B4-BE49-F238E27FC236}">
                  <a16:creationId xmlns:a16="http://schemas.microsoft.com/office/drawing/2014/main" id="{E7F84CC3-7EE9-2735-2449-18A475D6C4A8}"/>
                </a:ext>
              </a:extLst>
            </p:cNvPr>
            <p:cNvSpPr txBox="1"/>
            <p:nvPr/>
          </p:nvSpPr>
          <p:spPr>
            <a:xfrm>
              <a:off x="7992054" y="4837239"/>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Resultados del Programa de Educación Financiera.</a:t>
              </a:r>
            </a:p>
          </p:txBody>
        </p:sp>
        <p:sp>
          <p:nvSpPr>
            <p:cNvPr id="19" name="CuadroTexto 18">
              <a:extLst>
                <a:ext uri="{FF2B5EF4-FFF2-40B4-BE49-F238E27FC236}">
                  <a16:creationId xmlns:a16="http://schemas.microsoft.com/office/drawing/2014/main" id="{2FDA64B1-474D-EB22-19AB-69510C0E3D49}"/>
                </a:ext>
              </a:extLst>
            </p:cNvPr>
            <p:cNvSpPr txBox="1"/>
            <p:nvPr/>
          </p:nvSpPr>
          <p:spPr>
            <a:xfrm>
              <a:off x="4307143" y="4829583"/>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Informe del Comité Integral de Riesgos.</a:t>
              </a:r>
            </a:p>
          </p:txBody>
        </p:sp>
        <p:sp>
          <p:nvSpPr>
            <p:cNvPr id="20" name="CuadroTexto 19">
              <a:extLst>
                <a:ext uri="{FF2B5EF4-FFF2-40B4-BE49-F238E27FC236}">
                  <a16:creationId xmlns:a16="http://schemas.microsoft.com/office/drawing/2014/main" id="{282C6F1D-B8A3-3396-9F62-13F15B97FF7B}"/>
                </a:ext>
              </a:extLst>
            </p:cNvPr>
            <p:cNvSpPr txBox="1"/>
            <p:nvPr/>
          </p:nvSpPr>
          <p:spPr>
            <a:xfrm>
              <a:off x="4307143" y="3877801"/>
              <a:ext cx="3600000" cy="900000"/>
            </a:xfrm>
            <a:prstGeom prst="roundRect">
              <a:avLst/>
            </a:prstGeom>
            <a:solidFill>
              <a:srgbClr val="2D2D93"/>
            </a:solidFill>
          </p:spPr>
          <p:txBody>
            <a:bodyPr wrap="square" rtlCol="0" anchor="ctr" anchorCtr="0">
              <a:noAutofit/>
            </a:bodyPr>
            <a:lstStyle>
              <a:defPPr marR="0" lvl="0" algn="l" rtl="0">
                <a:lnSpc>
                  <a:spcPct val="100000"/>
                </a:lnSpc>
                <a:spcBef>
                  <a:spcPts val="0"/>
                </a:spcBef>
                <a:spcAft>
                  <a:spcPts val="0"/>
                </a:spcAft>
              </a:defPPr>
              <a:lvl1pPr marL="342900" indent="-342900">
                <a:spcBef>
                  <a:spcPts val="1000"/>
                </a:spcBef>
                <a:spcAft>
                  <a:spcPts val="1000"/>
                </a:spcAft>
                <a:buClr>
                  <a:schemeClr val="bg1"/>
                </a:buClr>
                <a:buFont typeface="Wingdings" panose="05000000000000000000" pitchFamily="2" charset="2"/>
                <a:buChar char="ü"/>
                <a:defRPr sz="1600" b="1">
                  <a:solidFill>
                    <a:schemeClr val="bg1"/>
                  </a:solidFill>
                </a:defRPr>
              </a:lvl1pPr>
            </a:lstStyle>
            <a:p>
              <a:pPr marL="0" indent="0" algn="ctr">
                <a:buClr>
                  <a:srgbClr val="00B050"/>
                </a:buClr>
                <a:buNone/>
              </a:pPr>
              <a:r>
                <a:rPr lang="es-EC" sz="1400" b="0" dirty="0">
                  <a:latin typeface="Arial" panose="020B0604020202020204" pitchFamily="34" charset="0"/>
                  <a:cs typeface="Arial" panose="020B0604020202020204" pitchFamily="34" charset="0"/>
                </a:rPr>
                <a:t>Informe Defensor del Cliente.</a:t>
              </a:r>
            </a:p>
          </p:txBody>
        </p:sp>
        <p:sp>
          <p:nvSpPr>
            <p:cNvPr id="22" name="CuadroTexto 21">
              <a:extLst>
                <a:ext uri="{FF2B5EF4-FFF2-40B4-BE49-F238E27FC236}">
                  <a16:creationId xmlns:a16="http://schemas.microsoft.com/office/drawing/2014/main" id="{908345AF-D3EC-B64E-9E10-ECC46FEE1FB3}"/>
                </a:ext>
              </a:extLst>
            </p:cNvPr>
            <p:cNvSpPr txBox="1"/>
            <p:nvPr/>
          </p:nvSpPr>
          <p:spPr>
            <a:xfrm>
              <a:off x="4307143" y="2926019"/>
              <a:ext cx="3600000" cy="900000"/>
            </a:xfrm>
            <a:prstGeom prst="roundRect">
              <a:avLst/>
            </a:prstGeom>
            <a:solidFill>
              <a:srgbClr val="2D2D93"/>
            </a:solidFill>
          </p:spPr>
          <p:txBody>
            <a:bodyPr wrap="square" rtlCol="0" anchor="ctr" anchorCtr="0">
              <a:no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Informe de los auditores.</a:t>
              </a:r>
            </a:p>
          </p:txBody>
        </p:sp>
        <p:sp>
          <p:nvSpPr>
            <p:cNvPr id="23" name="CuadroTexto 22">
              <a:extLst>
                <a:ext uri="{FF2B5EF4-FFF2-40B4-BE49-F238E27FC236}">
                  <a16:creationId xmlns:a16="http://schemas.microsoft.com/office/drawing/2014/main" id="{E919BE4C-ABB3-251B-20FE-8917809C3475}"/>
                </a:ext>
              </a:extLst>
            </p:cNvPr>
            <p:cNvSpPr txBox="1"/>
            <p:nvPr/>
          </p:nvSpPr>
          <p:spPr>
            <a:xfrm>
              <a:off x="4307143" y="1969891"/>
              <a:ext cx="3600000" cy="900000"/>
            </a:xfrm>
            <a:prstGeom prst="roundRect">
              <a:avLst/>
            </a:prstGeom>
            <a:solidFill>
              <a:srgbClr val="2D2D93"/>
            </a:solidFill>
          </p:spPr>
          <p:txBody>
            <a:bodyPr wrap="square" rtlCol="0" anchor="ctr" anchorCtr="0">
              <a:noAutofit/>
            </a:bodyPr>
            <a:lstStyle/>
            <a:p>
              <a:pPr lvl="0" algn="ctr">
                <a:spcBef>
                  <a:spcPts val="1000"/>
                </a:spcBef>
                <a:spcAft>
                  <a:spcPts val="1000"/>
                </a:spcAft>
                <a:buClr>
                  <a:srgbClr val="00B050"/>
                </a:buClr>
              </a:pPr>
              <a:r>
                <a:rPr lang="es-EC" sz="1400" dirty="0">
                  <a:solidFill>
                    <a:schemeClr val="bg1"/>
                  </a:solidFill>
                  <a:latin typeface="Arial" panose="020B0604020202020204" pitchFamily="34" charset="0"/>
                  <a:cs typeface="Arial" panose="020B0604020202020204" pitchFamily="34" charset="0"/>
                </a:rPr>
                <a:t>Informe de la calificadora de riesgos.</a:t>
              </a:r>
            </a:p>
          </p:txBody>
        </p:sp>
      </p:grpSp>
      <p:sp>
        <p:nvSpPr>
          <p:cNvPr id="5" name="CuadroTexto 4">
            <a:extLst>
              <a:ext uri="{FF2B5EF4-FFF2-40B4-BE49-F238E27FC236}">
                <a16:creationId xmlns:a16="http://schemas.microsoft.com/office/drawing/2014/main" id="{F2D88E47-C794-638C-E27B-AC4FED7EC163}"/>
              </a:ext>
            </a:extLst>
          </p:cNvPr>
          <p:cNvSpPr txBox="1"/>
          <p:nvPr/>
        </p:nvSpPr>
        <p:spPr>
          <a:xfrm>
            <a:off x="843896" y="1668537"/>
            <a:ext cx="10504208" cy="468000"/>
          </a:xfrm>
          <a:prstGeom prst="roundRect">
            <a:avLst/>
          </a:prstGeom>
          <a:solidFill>
            <a:srgbClr val="2D2D93"/>
          </a:solidFill>
        </p:spPr>
        <p:txBody>
          <a:bodyPr wrap="square" rtlCol="0" anchor="ctr" anchorCtr="0">
            <a:noAutofit/>
          </a:bodyPr>
          <a:lstStyle/>
          <a:p>
            <a:pPr algn="ctr">
              <a:spcBef>
                <a:spcPts val="1000"/>
              </a:spcBef>
              <a:spcAft>
                <a:spcPts val="1000"/>
              </a:spcAft>
              <a:buClr>
                <a:srgbClr val="00B050"/>
              </a:buClr>
            </a:pPr>
            <a:r>
              <a:rPr lang="es-EC" sz="1400" b="1" dirty="0">
                <a:solidFill>
                  <a:schemeClr val="bg1"/>
                </a:solidFill>
                <a:latin typeface="Arial" panose="020B0604020202020204" pitchFamily="34" charset="0"/>
                <a:cs typeface="Arial" panose="020B0604020202020204" pitchFamily="34" charset="0"/>
              </a:rPr>
              <a:t>Informe de la Administración del Banco  </a:t>
            </a:r>
          </a:p>
        </p:txBody>
      </p:sp>
    </p:spTree>
    <p:extLst>
      <p:ext uri="{BB962C8B-B14F-4D97-AF65-F5344CB8AC3E}">
        <p14:creationId xmlns:p14="http://schemas.microsoft.com/office/powerpoint/2010/main" val="270293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D3B5-3578-0935-D209-29704EFB560B}"/>
            </a:ext>
          </a:extLst>
        </p:cNvPr>
        <p:cNvGrpSpPr/>
        <p:nvPr/>
      </p:nvGrpSpPr>
      <p:grpSpPr>
        <a:xfrm>
          <a:off x="0" y="0"/>
          <a:ext cx="0" cy="0"/>
          <a:chOff x="0" y="0"/>
          <a:chExt cx="0" cy="0"/>
        </a:xfrm>
      </p:grpSpPr>
      <p:grpSp>
        <p:nvGrpSpPr>
          <p:cNvPr id="50" name="Grupo 49">
            <a:extLst>
              <a:ext uri="{FF2B5EF4-FFF2-40B4-BE49-F238E27FC236}">
                <a16:creationId xmlns:a16="http://schemas.microsoft.com/office/drawing/2014/main" id="{60E77B40-A7B6-6BE5-5BF1-BBEEB3EE995C}"/>
              </a:ext>
            </a:extLst>
          </p:cNvPr>
          <p:cNvGrpSpPr/>
          <p:nvPr/>
        </p:nvGrpSpPr>
        <p:grpSpPr>
          <a:xfrm>
            <a:off x="687201" y="1364429"/>
            <a:ext cx="10972800" cy="5126235"/>
            <a:chOff x="505200" y="1172965"/>
            <a:chExt cx="10972800" cy="5126235"/>
          </a:xfrm>
        </p:grpSpPr>
        <p:grpSp>
          <p:nvGrpSpPr>
            <p:cNvPr id="51" name="Grupo 50">
              <a:extLst>
                <a:ext uri="{FF2B5EF4-FFF2-40B4-BE49-F238E27FC236}">
                  <a16:creationId xmlns:a16="http://schemas.microsoft.com/office/drawing/2014/main" id="{B081CB38-55F9-4B90-9859-D187253322B8}"/>
                </a:ext>
              </a:extLst>
            </p:cNvPr>
            <p:cNvGrpSpPr/>
            <p:nvPr/>
          </p:nvGrpSpPr>
          <p:grpSpPr>
            <a:xfrm>
              <a:off x="505200" y="1172965"/>
              <a:ext cx="3342640" cy="5126235"/>
              <a:chOff x="505200" y="1172965"/>
              <a:chExt cx="3342640" cy="5126235"/>
            </a:xfrm>
          </p:grpSpPr>
          <p:sp>
            <p:nvSpPr>
              <p:cNvPr id="63" name="Rectángulo: esquinas redondeadas 62">
                <a:extLst>
                  <a:ext uri="{FF2B5EF4-FFF2-40B4-BE49-F238E27FC236}">
                    <a16:creationId xmlns:a16="http://schemas.microsoft.com/office/drawing/2014/main" id="{F52A9EF1-7CA9-FC83-824E-B2655CB0B63B}"/>
                  </a:ext>
                </a:extLst>
              </p:cNvPr>
              <p:cNvSpPr/>
              <p:nvPr/>
            </p:nvSpPr>
            <p:spPr>
              <a:xfrm>
                <a:off x="505200" y="2037080"/>
                <a:ext cx="3342640" cy="4262120"/>
              </a:xfrm>
              <a:prstGeom prst="roundRect">
                <a:avLst/>
              </a:prstGeom>
              <a:solidFill>
                <a:srgbClr val="2D2D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Wingdings" panose="05000000000000000000" pitchFamily="2" charset="2"/>
                  <a:buChar char="ü"/>
                </a:pPr>
                <a:r>
                  <a:rPr lang="es-ES" dirty="0"/>
                  <a:t>Carta del Presidencia del Directorio</a:t>
                </a:r>
              </a:p>
              <a:p>
                <a:pPr marL="285750" indent="-285750">
                  <a:spcBef>
                    <a:spcPts val="600"/>
                  </a:spcBef>
                  <a:spcAft>
                    <a:spcPts val="600"/>
                  </a:spcAft>
                  <a:buFont typeface="Wingdings" panose="05000000000000000000" pitchFamily="2" charset="2"/>
                  <a:buChar char="ü"/>
                </a:pPr>
                <a:r>
                  <a:rPr lang="es-ES" dirty="0"/>
                  <a:t>Carta de Gerencia General</a:t>
                </a:r>
              </a:p>
              <a:p>
                <a:pPr marL="285750" indent="-285750">
                  <a:spcBef>
                    <a:spcPts val="600"/>
                  </a:spcBef>
                  <a:spcAft>
                    <a:spcPts val="600"/>
                  </a:spcAft>
                  <a:buFont typeface="Wingdings" panose="05000000000000000000" pitchFamily="2" charset="2"/>
                  <a:buChar char="ü"/>
                </a:pPr>
                <a:r>
                  <a:rPr lang="es-ES" dirty="0"/>
                  <a:t>Elementos Orientadores</a:t>
                </a:r>
              </a:p>
              <a:p>
                <a:pPr marL="285750" indent="-285750">
                  <a:spcBef>
                    <a:spcPts val="600"/>
                  </a:spcBef>
                  <a:spcAft>
                    <a:spcPts val="600"/>
                  </a:spcAft>
                  <a:buFont typeface="Wingdings" panose="05000000000000000000" pitchFamily="2" charset="2"/>
                  <a:buChar char="ü"/>
                </a:pPr>
                <a:r>
                  <a:rPr lang="es-ES" dirty="0"/>
                  <a:t>Destacados</a:t>
                </a:r>
              </a:p>
              <a:p>
                <a:pPr marL="285750" indent="-285750">
                  <a:spcBef>
                    <a:spcPts val="600"/>
                  </a:spcBef>
                  <a:spcAft>
                    <a:spcPts val="600"/>
                  </a:spcAft>
                  <a:buFont typeface="Wingdings" panose="05000000000000000000" pitchFamily="2" charset="2"/>
                  <a:buChar char="ü"/>
                </a:pPr>
                <a:r>
                  <a:rPr lang="es-ES" dirty="0"/>
                  <a:t>Gobierno Corporativo</a:t>
                </a:r>
              </a:p>
              <a:p>
                <a:pPr marL="285750" indent="-285750">
                  <a:spcBef>
                    <a:spcPts val="600"/>
                  </a:spcBef>
                  <a:spcAft>
                    <a:spcPts val="600"/>
                  </a:spcAft>
                  <a:buFont typeface="Wingdings" panose="05000000000000000000" pitchFamily="2" charset="2"/>
                  <a:buChar char="ü"/>
                </a:pPr>
                <a:r>
                  <a:rPr lang="es-ES" dirty="0"/>
                  <a:t>Estructura Institucional</a:t>
                </a:r>
                <a:endParaRPr lang="es-EC" dirty="0"/>
              </a:p>
            </p:txBody>
          </p:sp>
          <p:grpSp>
            <p:nvGrpSpPr>
              <p:cNvPr id="64" name="Grupo 63">
                <a:extLst>
                  <a:ext uri="{FF2B5EF4-FFF2-40B4-BE49-F238E27FC236}">
                    <a16:creationId xmlns:a16="http://schemas.microsoft.com/office/drawing/2014/main" id="{566FAD7F-CC27-0417-F733-DDB9310DE84E}"/>
                  </a:ext>
                </a:extLst>
              </p:cNvPr>
              <p:cNvGrpSpPr/>
              <p:nvPr/>
            </p:nvGrpSpPr>
            <p:grpSpPr>
              <a:xfrm>
                <a:off x="505200" y="1172965"/>
                <a:ext cx="3342640" cy="1394254"/>
                <a:chOff x="505200" y="1172966"/>
                <a:chExt cx="3342640" cy="1394254"/>
              </a:xfrm>
              <a:solidFill>
                <a:srgbClr val="D6D6F2"/>
              </a:solidFill>
            </p:grpSpPr>
            <p:sp>
              <p:nvSpPr>
                <p:cNvPr id="65" name="Cerrar llave 64">
                  <a:extLst>
                    <a:ext uri="{FF2B5EF4-FFF2-40B4-BE49-F238E27FC236}">
                      <a16:creationId xmlns:a16="http://schemas.microsoft.com/office/drawing/2014/main" id="{C8C70825-0BC5-11D0-9895-1442F33CDC40}"/>
                    </a:ext>
                  </a:extLst>
                </p:cNvPr>
                <p:cNvSpPr/>
                <p:nvPr/>
              </p:nvSpPr>
              <p:spPr>
                <a:xfrm rot="16200000">
                  <a:off x="1767323" y="-89157"/>
                  <a:ext cx="818393" cy="3342639"/>
                </a:xfrm>
                <a:prstGeom prst="rightBrace">
                  <a:avLst>
                    <a:gd name="adj1" fmla="val 42375"/>
                    <a:gd name="adj2" fmla="val 50450"/>
                  </a:avLst>
                </a:prstGeom>
                <a:grpFill/>
                <a:ln>
                  <a:solidFill>
                    <a:srgbClr val="D6D6F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sp>
              <p:nvSpPr>
                <p:cNvPr id="66" name="Rectángulo: esquinas redondeadas 65">
                  <a:extLst>
                    <a:ext uri="{FF2B5EF4-FFF2-40B4-BE49-F238E27FC236}">
                      <a16:creationId xmlns:a16="http://schemas.microsoft.com/office/drawing/2014/main" id="{ADF70BEA-9151-696D-6B07-E23D2318A80B}"/>
                    </a:ext>
                  </a:extLst>
                </p:cNvPr>
                <p:cNvSpPr/>
                <p:nvPr/>
              </p:nvSpPr>
              <p:spPr>
                <a:xfrm>
                  <a:off x="505200" y="1920889"/>
                  <a:ext cx="3342640" cy="646331"/>
                </a:xfrm>
                <a:prstGeom prst="roundRect">
                  <a:avLst/>
                </a:prstGeom>
                <a:grp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grpSp>
          <p:nvGrpSpPr>
            <p:cNvPr id="52" name="Grupo 51">
              <a:extLst>
                <a:ext uri="{FF2B5EF4-FFF2-40B4-BE49-F238E27FC236}">
                  <a16:creationId xmlns:a16="http://schemas.microsoft.com/office/drawing/2014/main" id="{2661EB15-2B51-BA53-08A6-2C6181F9685E}"/>
                </a:ext>
              </a:extLst>
            </p:cNvPr>
            <p:cNvGrpSpPr/>
            <p:nvPr/>
          </p:nvGrpSpPr>
          <p:grpSpPr>
            <a:xfrm>
              <a:off x="4233920" y="1172965"/>
              <a:ext cx="3342640" cy="5126235"/>
              <a:chOff x="4233920" y="1172965"/>
              <a:chExt cx="3342640" cy="5126235"/>
            </a:xfrm>
          </p:grpSpPr>
          <p:sp>
            <p:nvSpPr>
              <p:cNvPr id="59" name="Rectángulo: esquinas redondeadas 58">
                <a:extLst>
                  <a:ext uri="{FF2B5EF4-FFF2-40B4-BE49-F238E27FC236}">
                    <a16:creationId xmlns:a16="http://schemas.microsoft.com/office/drawing/2014/main" id="{05DFCA73-C3FB-4C6F-FE85-20C247BE514B}"/>
                  </a:ext>
                </a:extLst>
              </p:cNvPr>
              <p:cNvSpPr/>
              <p:nvPr/>
            </p:nvSpPr>
            <p:spPr>
              <a:xfrm>
                <a:off x="4233920" y="2037080"/>
                <a:ext cx="3342640" cy="4262120"/>
              </a:xfrm>
              <a:prstGeom prst="roundRect">
                <a:avLst/>
              </a:prstGeom>
              <a:solidFill>
                <a:srgbClr val="2D2D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Wingdings" panose="05000000000000000000" pitchFamily="2" charset="2"/>
                  <a:buChar char="ü"/>
                </a:pPr>
                <a:r>
                  <a:rPr lang="es-EC" b="1" dirty="0">
                    <a:solidFill>
                      <a:schemeClr val="bg1"/>
                    </a:solidFill>
                    <a:ea typeface="Roboto Medium" panose="02000000000000000000" pitchFamily="2" charset="0"/>
                    <a:cs typeface="Poppins Medium" pitchFamily="2" charset="77"/>
                  </a:rPr>
                  <a:t>Cap. 1</a:t>
                </a:r>
                <a:r>
                  <a:rPr lang="es-EC" dirty="0">
                    <a:solidFill>
                      <a:schemeClr val="bg1"/>
                    </a:solidFill>
                    <a:ea typeface="Roboto Medium" panose="02000000000000000000" pitchFamily="2" charset="0"/>
                    <a:cs typeface="Poppins Medium" pitchFamily="2" charset="77"/>
                  </a:rPr>
                  <a:t>: Estrategia Institucional</a:t>
                </a:r>
              </a:p>
              <a:p>
                <a:pPr marL="285750" indent="-285750">
                  <a:spcBef>
                    <a:spcPts val="600"/>
                  </a:spcBef>
                  <a:spcAft>
                    <a:spcPts val="600"/>
                  </a:spcAft>
                  <a:buFont typeface="Wingdings" panose="05000000000000000000" pitchFamily="2" charset="2"/>
                  <a:buChar char="ü"/>
                </a:pPr>
                <a:r>
                  <a:rPr lang="es-EC" b="1" dirty="0">
                    <a:solidFill>
                      <a:schemeClr val="bg1"/>
                    </a:solidFill>
                    <a:ea typeface="Roboto Medium" panose="02000000000000000000" pitchFamily="2" charset="0"/>
                    <a:cs typeface="Poppins Medium" pitchFamily="2" charset="77"/>
                  </a:rPr>
                  <a:t>Cap. 2</a:t>
                </a:r>
                <a:r>
                  <a:rPr lang="es-EC" dirty="0">
                    <a:solidFill>
                      <a:schemeClr val="bg1"/>
                    </a:solidFill>
                    <a:ea typeface="Roboto Medium" panose="02000000000000000000" pitchFamily="2" charset="0"/>
                    <a:cs typeface="Poppins Medium" pitchFamily="2" charset="77"/>
                  </a:rPr>
                  <a:t>: Gestión Integral de Riesgos</a:t>
                </a:r>
              </a:p>
              <a:p>
                <a:pPr marL="285750" indent="-285750">
                  <a:spcBef>
                    <a:spcPts val="600"/>
                  </a:spcBef>
                  <a:spcAft>
                    <a:spcPts val="600"/>
                  </a:spcAft>
                  <a:buFont typeface="Wingdings" panose="05000000000000000000" pitchFamily="2" charset="2"/>
                  <a:buChar char="ü"/>
                </a:pPr>
                <a:r>
                  <a:rPr lang="es-EC" b="1" dirty="0">
                    <a:solidFill>
                      <a:schemeClr val="bg1"/>
                    </a:solidFill>
                    <a:ea typeface="Roboto Medium" panose="02000000000000000000" pitchFamily="2" charset="0"/>
                    <a:cs typeface="Poppins Medium" pitchFamily="2" charset="77"/>
                  </a:rPr>
                  <a:t>Cap. 3</a:t>
                </a:r>
                <a:r>
                  <a:rPr lang="es-EC" dirty="0">
                    <a:solidFill>
                      <a:schemeClr val="bg1"/>
                    </a:solidFill>
                    <a:ea typeface="Roboto Medium" panose="02000000000000000000" pitchFamily="2" charset="0"/>
                    <a:cs typeface="Poppins Medium" pitchFamily="2" charset="77"/>
                  </a:rPr>
                  <a:t>: Gestión de Negocio</a:t>
                </a:r>
              </a:p>
              <a:p>
                <a:pPr marL="285750" indent="-285750">
                  <a:spcBef>
                    <a:spcPts val="600"/>
                  </a:spcBef>
                  <a:spcAft>
                    <a:spcPts val="600"/>
                  </a:spcAft>
                  <a:buFont typeface="Wingdings" panose="05000000000000000000" pitchFamily="2" charset="2"/>
                  <a:buChar char="ü"/>
                </a:pPr>
                <a:r>
                  <a:rPr lang="es-EC" b="1" dirty="0">
                    <a:solidFill>
                      <a:schemeClr val="bg1"/>
                    </a:solidFill>
                    <a:ea typeface="Roboto Medium" panose="02000000000000000000" pitchFamily="2" charset="0"/>
                    <a:cs typeface="Poppins Medium" pitchFamily="2" charset="77"/>
                  </a:rPr>
                  <a:t>Cap. 4</a:t>
                </a:r>
                <a:r>
                  <a:rPr lang="es-EC" dirty="0">
                    <a:solidFill>
                      <a:schemeClr val="bg1"/>
                    </a:solidFill>
                    <a:ea typeface="Roboto Medium" panose="02000000000000000000" pitchFamily="2" charset="0"/>
                    <a:cs typeface="Poppins Medium" pitchFamily="2" charset="77"/>
                  </a:rPr>
                  <a:t>: Gestión Institucional</a:t>
                </a:r>
              </a:p>
              <a:p>
                <a:pPr marL="285750" indent="-285750">
                  <a:spcBef>
                    <a:spcPts val="600"/>
                  </a:spcBef>
                  <a:spcAft>
                    <a:spcPts val="600"/>
                  </a:spcAft>
                  <a:buFont typeface="Wingdings" panose="05000000000000000000" pitchFamily="2" charset="2"/>
                  <a:buChar char="ü"/>
                </a:pPr>
                <a:r>
                  <a:rPr lang="es-EC" dirty="0">
                    <a:solidFill>
                      <a:schemeClr val="bg1"/>
                    </a:solidFill>
                    <a:ea typeface="Roboto Medium" panose="02000000000000000000" pitchFamily="2" charset="0"/>
                    <a:cs typeface="Poppins Medium" pitchFamily="2" charset="77"/>
                  </a:rPr>
                  <a:t>Perspectivas 2026</a:t>
                </a:r>
              </a:p>
            </p:txBody>
          </p:sp>
          <p:grpSp>
            <p:nvGrpSpPr>
              <p:cNvPr id="60" name="Grupo 59">
                <a:extLst>
                  <a:ext uri="{FF2B5EF4-FFF2-40B4-BE49-F238E27FC236}">
                    <a16:creationId xmlns:a16="http://schemas.microsoft.com/office/drawing/2014/main" id="{70E588C1-3534-8FF6-813C-ADB009D6B2DE}"/>
                  </a:ext>
                </a:extLst>
              </p:cNvPr>
              <p:cNvGrpSpPr/>
              <p:nvPr/>
            </p:nvGrpSpPr>
            <p:grpSpPr>
              <a:xfrm>
                <a:off x="4233920" y="1172965"/>
                <a:ext cx="3342640" cy="1394254"/>
                <a:chOff x="505200" y="1172966"/>
                <a:chExt cx="3342640" cy="1394254"/>
              </a:xfrm>
            </p:grpSpPr>
            <p:sp>
              <p:nvSpPr>
                <p:cNvPr id="61" name="Cerrar llave 60">
                  <a:extLst>
                    <a:ext uri="{FF2B5EF4-FFF2-40B4-BE49-F238E27FC236}">
                      <a16:creationId xmlns:a16="http://schemas.microsoft.com/office/drawing/2014/main" id="{8AB2AAA4-24EF-8B12-CAC4-7460C1DF30F6}"/>
                    </a:ext>
                  </a:extLst>
                </p:cNvPr>
                <p:cNvSpPr/>
                <p:nvPr/>
              </p:nvSpPr>
              <p:spPr>
                <a:xfrm rot="16200000">
                  <a:off x="1767323" y="-89157"/>
                  <a:ext cx="818393" cy="3342639"/>
                </a:xfrm>
                <a:prstGeom prst="rightBrace">
                  <a:avLst>
                    <a:gd name="adj1" fmla="val 42375"/>
                    <a:gd name="adj2" fmla="val 50450"/>
                  </a:avLst>
                </a:prstGeom>
                <a:solidFill>
                  <a:srgbClr val="D6D6F2"/>
                </a:solidFill>
                <a:ln>
                  <a:solidFill>
                    <a:srgbClr val="D6D6F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sp>
              <p:nvSpPr>
                <p:cNvPr id="62" name="Rectángulo: esquinas redondeadas 61">
                  <a:extLst>
                    <a:ext uri="{FF2B5EF4-FFF2-40B4-BE49-F238E27FC236}">
                      <a16:creationId xmlns:a16="http://schemas.microsoft.com/office/drawing/2014/main" id="{15519F64-DD73-27F3-C627-C6A2C8924C87}"/>
                    </a:ext>
                  </a:extLst>
                </p:cNvPr>
                <p:cNvSpPr/>
                <p:nvPr/>
              </p:nvSpPr>
              <p:spPr>
                <a:xfrm>
                  <a:off x="505200" y="1920889"/>
                  <a:ext cx="3342640" cy="646331"/>
                </a:xfrm>
                <a:prstGeom prst="roundRect">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grpSp>
          <p:nvGrpSpPr>
            <p:cNvPr id="53" name="Grupo 52">
              <a:extLst>
                <a:ext uri="{FF2B5EF4-FFF2-40B4-BE49-F238E27FC236}">
                  <a16:creationId xmlns:a16="http://schemas.microsoft.com/office/drawing/2014/main" id="{2959B9F0-188D-3EFE-D377-9D6F2C6C9B19}"/>
                </a:ext>
              </a:extLst>
            </p:cNvPr>
            <p:cNvGrpSpPr/>
            <p:nvPr/>
          </p:nvGrpSpPr>
          <p:grpSpPr>
            <a:xfrm>
              <a:off x="8135360" y="1172966"/>
              <a:ext cx="3342640" cy="5126234"/>
              <a:chOff x="8135360" y="1172966"/>
              <a:chExt cx="3342640" cy="5126234"/>
            </a:xfrm>
          </p:grpSpPr>
          <p:sp>
            <p:nvSpPr>
              <p:cNvPr id="55" name="Rectángulo: esquinas redondeadas 54">
                <a:extLst>
                  <a:ext uri="{FF2B5EF4-FFF2-40B4-BE49-F238E27FC236}">
                    <a16:creationId xmlns:a16="http://schemas.microsoft.com/office/drawing/2014/main" id="{D3B15DC1-CBA7-A7B6-B9E2-41A1F667411F}"/>
                  </a:ext>
                </a:extLst>
              </p:cNvPr>
              <p:cNvSpPr/>
              <p:nvPr/>
            </p:nvSpPr>
            <p:spPr>
              <a:xfrm>
                <a:off x="8135360" y="2037080"/>
                <a:ext cx="3342640" cy="4262120"/>
              </a:xfrm>
              <a:prstGeom prst="roundRect">
                <a:avLst/>
              </a:prstGeom>
              <a:solidFill>
                <a:srgbClr val="2D2D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spcBef>
                    <a:spcPts val="600"/>
                  </a:spcBef>
                  <a:spcAft>
                    <a:spcPts val="600"/>
                  </a:spcAft>
                  <a:buFont typeface="Wingdings" panose="05000000000000000000" pitchFamily="2" charset="2"/>
                  <a:buChar char="ü"/>
                </a:pPr>
                <a:r>
                  <a:rPr lang="es-ES" dirty="0"/>
                  <a:t>Anexos</a:t>
                </a:r>
                <a:endParaRPr lang="es-EC" dirty="0"/>
              </a:p>
            </p:txBody>
          </p:sp>
          <p:grpSp>
            <p:nvGrpSpPr>
              <p:cNvPr id="56" name="Grupo 55">
                <a:extLst>
                  <a:ext uri="{FF2B5EF4-FFF2-40B4-BE49-F238E27FC236}">
                    <a16:creationId xmlns:a16="http://schemas.microsoft.com/office/drawing/2014/main" id="{8459D970-1C5F-4FD0-73E5-F8B33F4764AC}"/>
                  </a:ext>
                </a:extLst>
              </p:cNvPr>
              <p:cNvGrpSpPr/>
              <p:nvPr/>
            </p:nvGrpSpPr>
            <p:grpSpPr>
              <a:xfrm>
                <a:off x="8135360" y="1172966"/>
                <a:ext cx="3342640" cy="1394254"/>
                <a:chOff x="505200" y="1172966"/>
                <a:chExt cx="3342640" cy="1394254"/>
              </a:xfrm>
            </p:grpSpPr>
            <p:sp>
              <p:nvSpPr>
                <p:cNvPr id="57" name="Cerrar llave 56">
                  <a:extLst>
                    <a:ext uri="{FF2B5EF4-FFF2-40B4-BE49-F238E27FC236}">
                      <a16:creationId xmlns:a16="http://schemas.microsoft.com/office/drawing/2014/main" id="{76F06957-26E8-2D5A-CC6C-C405936C155E}"/>
                    </a:ext>
                  </a:extLst>
                </p:cNvPr>
                <p:cNvSpPr/>
                <p:nvPr/>
              </p:nvSpPr>
              <p:spPr>
                <a:xfrm rot="16200000">
                  <a:off x="1767323" y="-89157"/>
                  <a:ext cx="818393" cy="3342639"/>
                </a:xfrm>
                <a:prstGeom prst="rightBrace">
                  <a:avLst>
                    <a:gd name="adj1" fmla="val 42375"/>
                    <a:gd name="adj2" fmla="val 50450"/>
                  </a:avLst>
                </a:prstGeom>
                <a:solidFill>
                  <a:srgbClr val="D6D6F2"/>
                </a:solidFill>
                <a:ln>
                  <a:solidFill>
                    <a:srgbClr val="D6D6F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sp>
              <p:nvSpPr>
                <p:cNvPr id="58" name="Rectángulo: esquinas redondeadas 57">
                  <a:extLst>
                    <a:ext uri="{FF2B5EF4-FFF2-40B4-BE49-F238E27FC236}">
                      <a16:creationId xmlns:a16="http://schemas.microsoft.com/office/drawing/2014/main" id="{29C484EB-8FDD-CF79-CD01-ACD18BA9D420}"/>
                    </a:ext>
                  </a:extLst>
                </p:cNvPr>
                <p:cNvSpPr/>
                <p:nvPr/>
              </p:nvSpPr>
              <p:spPr>
                <a:xfrm>
                  <a:off x="505200" y="1920889"/>
                  <a:ext cx="3342640" cy="646331"/>
                </a:xfrm>
                <a:prstGeom prst="roundRect">
                  <a:avLst/>
                </a:prstGeom>
                <a:solidFill>
                  <a:srgbClr val="D6D6F2"/>
                </a:solidFill>
                <a:ln>
                  <a:solidFill>
                    <a:srgbClr val="D6D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grpSp>
        <p:cxnSp>
          <p:nvCxnSpPr>
            <p:cNvPr id="54" name="Conector recto 53">
              <a:extLst>
                <a:ext uri="{FF2B5EF4-FFF2-40B4-BE49-F238E27FC236}">
                  <a16:creationId xmlns:a16="http://schemas.microsoft.com/office/drawing/2014/main" id="{BC6C8C0F-71D3-0E28-D84C-9279560D1E3E}"/>
                </a:ext>
              </a:extLst>
            </p:cNvPr>
            <p:cNvCxnSpPr>
              <a:stCxn id="65" idx="1"/>
              <a:endCxn id="57" idx="1"/>
            </p:cNvCxnSpPr>
            <p:nvPr/>
          </p:nvCxnSpPr>
          <p:spPr>
            <a:xfrm>
              <a:off x="2191561" y="1172965"/>
              <a:ext cx="7630160" cy="1"/>
            </a:xfrm>
            <a:prstGeom prst="line">
              <a:avLst/>
            </a:prstGeom>
            <a:ln w="28575">
              <a:solidFill>
                <a:srgbClr val="D6D6F2"/>
              </a:solidFill>
            </a:ln>
          </p:spPr>
          <p:style>
            <a:lnRef idx="2">
              <a:schemeClr val="accent1"/>
            </a:lnRef>
            <a:fillRef idx="0">
              <a:schemeClr val="accent1"/>
            </a:fillRef>
            <a:effectRef idx="1">
              <a:schemeClr val="accent1"/>
            </a:effectRef>
            <a:fontRef idx="minor">
              <a:schemeClr val="tx1"/>
            </a:fontRef>
          </p:style>
        </p:cxnSp>
      </p:grpSp>
      <p:pic>
        <p:nvPicPr>
          <p:cNvPr id="2" name="Imagen 1">
            <a:extLst>
              <a:ext uri="{FF2B5EF4-FFF2-40B4-BE49-F238E27FC236}">
                <a16:creationId xmlns:a16="http://schemas.microsoft.com/office/drawing/2014/main" id="{8992F275-8D1E-1859-98BB-B89CDC72F4D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EC516AD3-4B36-8E80-0318-35E885B56DBE}"/>
              </a:ext>
            </a:extLst>
          </p:cNvPr>
          <p:cNvSpPr txBox="1"/>
          <p:nvPr/>
        </p:nvSpPr>
        <p:spPr>
          <a:xfrm>
            <a:off x="1010400" y="195139"/>
            <a:ext cx="9322320"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Contenido de la Memoria Anual 2025</a:t>
            </a:r>
          </a:p>
        </p:txBody>
      </p:sp>
      <p:sp>
        <p:nvSpPr>
          <p:cNvPr id="22" name="Rectangle 1">
            <a:extLst>
              <a:ext uri="{FF2B5EF4-FFF2-40B4-BE49-F238E27FC236}">
                <a16:creationId xmlns:a16="http://schemas.microsoft.com/office/drawing/2014/main" id="{F5FD8A4F-23A0-45E0-3FA8-C0AB52FD7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1" name="CuadroTexto 40">
            <a:extLst>
              <a:ext uri="{FF2B5EF4-FFF2-40B4-BE49-F238E27FC236}">
                <a16:creationId xmlns:a16="http://schemas.microsoft.com/office/drawing/2014/main" id="{EA3A7A66-17A2-A878-848A-0394DA4CF1A7}"/>
              </a:ext>
            </a:extLst>
          </p:cNvPr>
          <p:cNvSpPr txBox="1"/>
          <p:nvPr/>
        </p:nvSpPr>
        <p:spPr>
          <a:xfrm>
            <a:off x="1010400" y="2057568"/>
            <a:ext cx="2611120" cy="430887"/>
          </a:xfrm>
          <a:prstGeom prst="rect">
            <a:avLst/>
          </a:prstGeom>
          <a:noFill/>
        </p:spPr>
        <p:txBody>
          <a:bodyPr wrap="square" rtlCol="0">
            <a:spAutoFit/>
          </a:bodyPr>
          <a:lstStyle/>
          <a:p>
            <a:pPr algn="ctr"/>
            <a:r>
              <a:rPr lang="es-ES" sz="2200" b="1" dirty="0">
                <a:solidFill>
                  <a:schemeClr val="tx1">
                    <a:lumMod val="65000"/>
                    <a:lumOff val="35000"/>
                  </a:schemeClr>
                </a:solidFill>
                <a:latin typeface="Arial" panose="020B0604020202020204" pitchFamily="34" charset="0"/>
                <a:cs typeface="Arial" panose="020B0604020202020204" pitchFamily="34" charset="0"/>
              </a:rPr>
              <a:t>Generalidades</a:t>
            </a:r>
            <a:endParaRPr lang="es-EC" sz="2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30801DC8-2995-4B79-75DA-26DB4339A0F8}"/>
              </a:ext>
            </a:extLst>
          </p:cNvPr>
          <p:cNvSpPr txBox="1"/>
          <p:nvPr/>
        </p:nvSpPr>
        <p:spPr>
          <a:xfrm>
            <a:off x="4766639" y="2057568"/>
            <a:ext cx="2611120" cy="430887"/>
          </a:xfrm>
          <a:prstGeom prst="rect">
            <a:avLst/>
          </a:prstGeom>
          <a:noFill/>
        </p:spPr>
        <p:txBody>
          <a:bodyPr wrap="square" rtlCol="0">
            <a:spAutoFit/>
          </a:bodyPr>
          <a:lstStyle/>
          <a:p>
            <a:pPr algn="ctr"/>
            <a:r>
              <a:rPr lang="es-ES" sz="2200" b="1" dirty="0">
                <a:solidFill>
                  <a:schemeClr val="tx1">
                    <a:lumMod val="65000"/>
                    <a:lumOff val="35000"/>
                  </a:schemeClr>
                </a:solidFill>
                <a:latin typeface="Arial" panose="020B0604020202020204" pitchFamily="34" charset="0"/>
                <a:cs typeface="Arial" panose="020B0604020202020204" pitchFamily="34" charset="0"/>
              </a:rPr>
              <a:t>Capítulos</a:t>
            </a:r>
            <a:endParaRPr lang="es-EC" sz="2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D7468719-897D-73A2-F6C2-6030A6609B1A}"/>
              </a:ext>
            </a:extLst>
          </p:cNvPr>
          <p:cNvSpPr txBox="1"/>
          <p:nvPr/>
        </p:nvSpPr>
        <p:spPr>
          <a:xfrm>
            <a:off x="8698162" y="2057568"/>
            <a:ext cx="2611120" cy="430887"/>
          </a:xfrm>
          <a:prstGeom prst="rect">
            <a:avLst/>
          </a:prstGeom>
          <a:noFill/>
        </p:spPr>
        <p:txBody>
          <a:bodyPr wrap="square" rtlCol="0">
            <a:spAutoFit/>
          </a:bodyPr>
          <a:lstStyle/>
          <a:p>
            <a:pPr algn="ctr"/>
            <a:r>
              <a:rPr lang="es-ES" sz="2200" b="1" dirty="0">
                <a:solidFill>
                  <a:schemeClr val="tx1">
                    <a:lumMod val="65000"/>
                    <a:lumOff val="35000"/>
                  </a:schemeClr>
                </a:solidFill>
                <a:latin typeface="Arial" panose="020B0604020202020204" pitchFamily="34" charset="0"/>
                <a:cs typeface="Arial" panose="020B0604020202020204" pitchFamily="34" charset="0"/>
              </a:rPr>
              <a:t>Agregados</a:t>
            </a:r>
            <a:endParaRPr lang="es-EC" sz="2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8" name="Imagen 67">
            <a:hlinkClick r:id="rId3" action="ppaction://hlinksldjump"/>
            <a:extLst>
              <a:ext uri="{FF2B5EF4-FFF2-40B4-BE49-F238E27FC236}">
                <a16:creationId xmlns:a16="http://schemas.microsoft.com/office/drawing/2014/main" id="{8985B1B0-1CC7-4405-2409-60C2C95D3007}"/>
              </a:ext>
            </a:extLst>
          </p:cNvPr>
          <p:cNvPicPr>
            <a:picLocks noChangeAspect="1"/>
          </p:cNvPicPr>
          <p:nvPr/>
        </p:nvPicPr>
        <p:blipFill>
          <a:blip r:embed="rId4">
            <a:biLevel thresh="25000"/>
          </a:blip>
          <a:stretch>
            <a:fillRect/>
          </a:stretch>
        </p:blipFill>
        <p:spPr>
          <a:xfrm>
            <a:off x="9615716" y="4592481"/>
            <a:ext cx="776011" cy="784180"/>
          </a:xfrm>
          <a:prstGeom prst="rect">
            <a:avLst/>
          </a:prstGeom>
        </p:spPr>
      </p:pic>
    </p:spTree>
    <p:extLst>
      <p:ext uri="{BB962C8B-B14F-4D97-AF65-F5344CB8AC3E}">
        <p14:creationId xmlns:p14="http://schemas.microsoft.com/office/powerpoint/2010/main" val="3158401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A79222-8F6D-EE7D-21DF-3B89C818E2B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0B330C0-C6F8-1753-D144-C415BE7CFD5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5E09BBAB-DC32-BEDF-ACDD-FC22EAA2F2AF}"/>
              </a:ext>
            </a:extLst>
          </p:cNvPr>
          <p:cNvSpPr txBox="1"/>
          <p:nvPr/>
        </p:nvSpPr>
        <p:spPr>
          <a:xfrm>
            <a:off x="1010400" y="195139"/>
            <a:ext cx="8336800" cy="646331"/>
          </a:xfrm>
          <a:prstGeom prst="rect">
            <a:avLst/>
          </a:prstGeom>
          <a:noFill/>
        </p:spPr>
        <p:txBody>
          <a:bodyPr wrap="square" rtlCol="0">
            <a:spAutoFit/>
          </a:bodyPr>
          <a:lstStyle/>
          <a:p>
            <a:r>
              <a:rPr lang="es-EC" sz="3600" b="1">
                <a:solidFill>
                  <a:srgbClr val="2D2D93"/>
                </a:solidFill>
                <a:latin typeface="Arial" panose="020B0604020202020204" pitchFamily="34" charset="0"/>
                <a:cs typeface="Arial" panose="020B0604020202020204" pitchFamily="34" charset="0"/>
              </a:rPr>
              <a:t>Anexos – Memoria Anual 2025</a:t>
            </a:r>
            <a:endParaRPr lang="es-EC" sz="3600" b="1" dirty="0">
              <a:solidFill>
                <a:srgbClr val="2D2D93"/>
              </a:solidFill>
              <a:latin typeface="Arial" panose="020B0604020202020204" pitchFamily="34" charset="0"/>
              <a:cs typeface="Arial" panose="020B0604020202020204" pitchFamily="34" charset="0"/>
            </a:endParaRPr>
          </a:p>
        </p:txBody>
      </p:sp>
      <p:graphicFrame>
        <p:nvGraphicFramePr>
          <p:cNvPr id="11" name="Tabla 10">
            <a:extLst>
              <a:ext uri="{FF2B5EF4-FFF2-40B4-BE49-F238E27FC236}">
                <a16:creationId xmlns:a16="http://schemas.microsoft.com/office/drawing/2014/main" id="{3988F83F-1FEA-76EB-B7CE-39A40E8FD869}"/>
              </a:ext>
            </a:extLst>
          </p:cNvPr>
          <p:cNvGraphicFramePr>
            <a:graphicFrameLocks noGrp="1"/>
          </p:cNvGraphicFramePr>
          <p:nvPr>
            <p:extLst>
              <p:ext uri="{D42A27DB-BD31-4B8C-83A1-F6EECF244321}">
                <p14:modId xmlns:p14="http://schemas.microsoft.com/office/powerpoint/2010/main" val="564981913"/>
              </p:ext>
            </p:extLst>
          </p:nvPr>
        </p:nvGraphicFramePr>
        <p:xfrm>
          <a:off x="720590" y="902666"/>
          <a:ext cx="11105649" cy="4369947"/>
        </p:xfrm>
        <a:graphic>
          <a:graphicData uri="http://schemas.openxmlformats.org/drawingml/2006/table">
            <a:tbl>
              <a:tblPr/>
              <a:tblGrid>
                <a:gridCol w="742450">
                  <a:extLst>
                    <a:ext uri="{9D8B030D-6E8A-4147-A177-3AD203B41FA5}">
                      <a16:colId xmlns:a16="http://schemas.microsoft.com/office/drawing/2014/main" val="4067702849"/>
                    </a:ext>
                  </a:extLst>
                </a:gridCol>
                <a:gridCol w="9499600">
                  <a:extLst>
                    <a:ext uri="{9D8B030D-6E8A-4147-A177-3AD203B41FA5}">
                      <a16:colId xmlns:a16="http://schemas.microsoft.com/office/drawing/2014/main" val="2281369788"/>
                    </a:ext>
                  </a:extLst>
                </a:gridCol>
                <a:gridCol w="863599">
                  <a:extLst>
                    <a:ext uri="{9D8B030D-6E8A-4147-A177-3AD203B41FA5}">
                      <a16:colId xmlns:a16="http://schemas.microsoft.com/office/drawing/2014/main" val="3770427686"/>
                    </a:ext>
                  </a:extLst>
                </a:gridCol>
              </a:tblGrid>
              <a:tr h="325727">
                <a:tc>
                  <a:txBody>
                    <a:bodyPr/>
                    <a:lstStyle/>
                    <a:p>
                      <a:pPr algn="ctr" fontAlgn="ctr">
                        <a:buNone/>
                      </a:pPr>
                      <a:r>
                        <a:rPr lang="es-EC" sz="1400" b="1" i="0" u="none" strike="noStrike" dirty="0">
                          <a:solidFill>
                            <a:srgbClr val="FFFFFF"/>
                          </a:solidFill>
                          <a:effectLst/>
                          <a:latin typeface="Arial" panose="020B0604020202020204" pitchFamily="34" charset="0"/>
                          <a:cs typeface="Arial" panose="020B0604020202020204" pitchFamily="34" charset="0"/>
                        </a:rPr>
                        <a:t>Nro.</a:t>
                      </a:r>
                    </a:p>
                  </a:txBody>
                  <a:tcPr marL="7276" marR="7276" marT="727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s-EC" sz="1400" b="1" i="0" u="none" strike="noStrike">
                          <a:solidFill>
                            <a:srgbClr val="FFFFFF"/>
                          </a:solidFill>
                          <a:effectLst/>
                          <a:latin typeface="Arial" panose="020B0604020202020204" pitchFamily="34" charset="0"/>
                          <a:cs typeface="Arial" panose="020B0604020202020204" pitchFamily="34" charset="0"/>
                        </a:rPr>
                        <a:t>Nombre del Anexo</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buNone/>
                      </a:pPr>
                      <a:r>
                        <a:rPr lang="es-EC" sz="1400" b="1" i="0" u="none" strike="noStrike">
                          <a:solidFill>
                            <a:srgbClr val="FFFFFF"/>
                          </a:solidFill>
                          <a:effectLst/>
                          <a:latin typeface="Arial" panose="020B0604020202020204" pitchFamily="34" charset="0"/>
                          <a:cs typeface="Arial" panose="020B0604020202020204" pitchFamily="34" charset="0"/>
                        </a:rPr>
                        <a:t>Pág.</a:t>
                      </a:r>
                    </a:p>
                  </a:txBody>
                  <a:tcPr marL="7276" marR="7276" marT="727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896088847"/>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A1</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Balances de situación financiera comparativos de los dos últimos años 2024 - 2025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0210835"/>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Estado de cambios en la situación financiera correspondiente al año 2025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7907437"/>
                  </a:ext>
                </a:extLst>
              </a:tr>
              <a:tr h="189189">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A3</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Estado de pérdidas y ganancias auditados de los dos últimos años</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4745386"/>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A4</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Relación entre el patrimonio técnico total y los activos y contingentes ponderados por riesgo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7816237"/>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Resumen de contrataciones de obras y servicios adquisición y enajenación de bienes</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5833687"/>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A6</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Resultados del Defensor del Cliente sobre el desarrollo de su función durante el año 2025</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0869395"/>
                  </a:ext>
                </a:extLst>
              </a:tr>
              <a:tr h="189189">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A7</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Informe de los auditores internos gubernamental</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0181367"/>
                  </a:ext>
                </a:extLst>
              </a:tr>
              <a:tr h="189189">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A8</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Indicadores de gobierno corporativo</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105225"/>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A9</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Arial" panose="020B0604020202020204" pitchFamily="34" charset="0"/>
                          <a:cs typeface="Arial" panose="020B0604020202020204" pitchFamily="34" charset="0"/>
                        </a:rPr>
                        <a:t>Resultados del Programa de Educación Financiera</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2499302"/>
                  </a:ext>
                </a:extLst>
              </a:tr>
              <a:tr h="51303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A10</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Arial" panose="020B0604020202020204" pitchFamily="34" charset="0"/>
                          <a:cs typeface="Arial" panose="020B0604020202020204" pitchFamily="34" charset="0"/>
                        </a:rPr>
                        <a:t>Informe de cumplimiento de objetivos de las normas de prevención de lavado de activos, financiamiento del terrorismo y otros delitos correspondientes al año anterior</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4374284"/>
                  </a:ext>
                </a:extLst>
              </a:tr>
              <a:tr h="378377">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A11</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dirty="0">
                          <a:solidFill>
                            <a:srgbClr val="000000"/>
                          </a:solidFill>
                          <a:effectLst/>
                          <a:latin typeface="Arial" panose="020B0604020202020204" pitchFamily="34" charset="0"/>
                          <a:cs typeface="Arial" panose="020B0604020202020204" pitchFamily="34" charset="0"/>
                        </a:rPr>
                        <a:t>Plan de Trabajo de la Unidad de Cumplimiento del año en curso</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0653191"/>
                  </a:ext>
                </a:extLst>
              </a:tr>
              <a:tr h="189189">
                <a:tc>
                  <a:txBody>
                    <a:bodyPr/>
                    <a:lstStyle/>
                    <a:p>
                      <a:pPr algn="ctr" fontAlgn="ctr">
                        <a:buNone/>
                      </a:pPr>
                      <a:r>
                        <a:rPr lang="es-EC" sz="1400" b="0" i="0" u="none" strike="noStrike">
                          <a:solidFill>
                            <a:srgbClr val="000000"/>
                          </a:solidFill>
                          <a:effectLst/>
                          <a:latin typeface="Arial" panose="020B0604020202020204" pitchFamily="34" charset="0"/>
                          <a:cs typeface="Arial" panose="020B0604020202020204" pitchFamily="34" charset="0"/>
                        </a:rPr>
                        <a:t>A12</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S" sz="1400" b="0" i="0" u="none" strike="noStrike">
                          <a:solidFill>
                            <a:srgbClr val="000000"/>
                          </a:solidFill>
                          <a:effectLst/>
                          <a:latin typeface="Arial" panose="020B0604020202020204" pitchFamily="34" charset="0"/>
                          <a:cs typeface="Arial" panose="020B0604020202020204" pitchFamily="34" charset="0"/>
                        </a:rPr>
                        <a:t>Pronunciamiento del Comité de Auditoría</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s-EC" sz="1400" b="0" i="0" u="none" strike="noStrike" dirty="0">
                          <a:solidFill>
                            <a:srgbClr val="000000"/>
                          </a:solidFill>
                          <a:effectLst/>
                          <a:latin typeface="Arial" panose="020B0604020202020204" pitchFamily="34" charset="0"/>
                          <a:cs typeface="Arial" panose="020B0604020202020204" pitchFamily="34" charset="0"/>
                        </a:rPr>
                        <a:t> </a:t>
                      </a:r>
                    </a:p>
                  </a:txBody>
                  <a:tcPr marL="7276" marR="7276" marT="72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4930347"/>
                  </a:ext>
                </a:extLst>
              </a:tr>
            </a:tbl>
          </a:graphicData>
        </a:graphic>
      </p:graphicFrame>
      <p:sp>
        <p:nvSpPr>
          <p:cNvPr id="12" name="Flecha: a la derecha 11">
            <a:hlinkClick r:id="rId3" action="ppaction://hlinksldjump"/>
            <a:extLst>
              <a:ext uri="{FF2B5EF4-FFF2-40B4-BE49-F238E27FC236}">
                <a16:creationId xmlns:a16="http://schemas.microsoft.com/office/drawing/2014/main" id="{2967E37D-776A-28A3-21B7-0F7AE9CE640D}"/>
              </a:ext>
            </a:extLst>
          </p:cNvPr>
          <p:cNvSpPr/>
          <p:nvPr/>
        </p:nvSpPr>
        <p:spPr>
          <a:xfrm>
            <a:off x="11633200" y="6390640"/>
            <a:ext cx="432000" cy="432000"/>
          </a:xfrm>
          <a:prstGeom prst="rightArrow">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hacia la izquierda 12">
            <a:hlinkClick r:id="rId4" action="ppaction://hlinksldjump"/>
            <a:extLst>
              <a:ext uri="{FF2B5EF4-FFF2-40B4-BE49-F238E27FC236}">
                <a16:creationId xmlns:a16="http://schemas.microsoft.com/office/drawing/2014/main" id="{C60B18D2-E1F9-E0AA-512D-DF170BD377FD}"/>
              </a:ext>
            </a:extLst>
          </p:cNvPr>
          <p:cNvSpPr/>
          <p:nvPr/>
        </p:nvSpPr>
        <p:spPr>
          <a:xfrm>
            <a:off x="11039040" y="6390640"/>
            <a:ext cx="432000" cy="432000"/>
          </a:xfrm>
          <a:prstGeom prst="leftArrow">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1785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F572-C5C2-D944-15ED-EAA70FFC86F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15DAE7C-4F89-C401-D9D6-C83BF04E86AA}"/>
              </a:ext>
            </a:extLst>
          </p:cNvPr>
          <p:cNvPicPr>
            <a:picLocks noChangeAspect="1"/>
          </p:cNvPicPr>
          <p:nvPr/>
        </p:nvPicPr>
        <p:blipFill rotWithShape="1">
          <a:blip r:embed="rId3">
            <a:extLst>
              <a:ext uri="{28A0092B-C50C-407E-A947-70E740481C1C}">
                <a14:useLocalDpi xmlns:a14="http://schemas.microsoft.com/office/drawing/2010/main" val="0"/>
              </a:ext>
            </a:extLst>
          </a:blip>
          <a:srcRect t="9419" r="10791"/>
          <a:stretch/>
        </p:blipFill>
        <p:spPr>
          <a:xfrm>
            <a:off x="-1" y="-14555"/>
            <a:ext cx="12192001" cy="6929704"/>
          </a:xfrm>
          <a:prstGeom prst="rect">
            <a:avLst/>
          </a:prstGeom>
        </p:spPr>
      </p:pic>
      <p:pic>
        <p:nvPicPr>
          <p:cNvPr id="12" name="Imagen 11">
            <a:extLst>
              <a:ext uri="{FF2B5EF4-FFF2-40B4-BE49-F238E27FC236}">
                <a16:creationId xmlns:a16="http://schemas.microsoft.com/office/drawing/2014/main" id="{0A4757F5-5296-BF9B-0F10-1F8F4A5BBE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02157"/>
            <a:ext cx="12192001" cy="1212993"/>
          </a:xfrm>
          <a:prstGeom prst="rect">
            <a:avLst/>
          </a:prstGeom>
        </p:spPr>
      </p:pic>
      <p:sp>
        <p:nvSpPr>
          <p:cNvPr id="14" name="CuadroTexto 13">
            <a:extLst>
              <a:ext uri="{FF2B5EF4-FFF2-40B4-BE49-F238E27FC236}">
                <a16:creationId xmlns:a16="http://schemas.microsoft.com/office/drawing/2014/main" id="{DDDFF68D-254C-96DB-A507-7C739D7C8112}"/>
              </a:ext>
            </a:extLst>
          </p:cNvPr>
          <p:cNvSpPr txBox="1"/>
          <p:nvPr/>
        </p:nvSpPr>
        <p:spPr>
          <a:xfrm>
            <a:off x="349321" y="1527639"/>
            <a:ext cx="6957532" cy="1323439"/>
          </a:xfrm>
          <a:prstGeom prst="rect">
            <a:avLst/>
          </a:prstGeom>
          <a:noFill/>
        </p:spPr>
        <p:txBody>
          <a:bodyPr wrap="square" rtlCol="0">
            <a:spAutoFit/>
          </a:bodyPr>
          <a:lstStyle/>
          <a:p>
            <a:r>
              <a:rPr lang="es-EC" sz="4000" b="1" dirty="0">
                <a:solidFill>
                  <a:schemeClr val="bg1"/>
                </a:solidFill>
                <a:highlight>
                  <a:srgbClr val="2D2D93"/>
                </a:highlight>
                <a:latin typeface="Arial" panose="020B0604020202020204" pitchFamily="34" charset="0"/>
                <a:cs typeface="Arial" panose="020B0604020202020204" pitchFamily="34" charset="0"/>
              </a:rPr>
              <a:t> Logros </a:t>
            </a:r>
          </a:p>
          <a:p>
            <a:r>
              <a:rPr lang="es-EC" sz="4000" b="1" dirty="0">
                <a:solidFill>
                  <a:schemeClr val="bg1"/>
                </a:solidFill>
                <a:highlight>
                  <a:srgbClr val="2D2D93"/>
                </a:highlight>
                <a:latin typeface="Arial" panose="020B0604020202020204" pitchFamily="34" charset="0"/>
                <a:cs typeface="Arial" panose="020B0604020202020204" pitchFamily="34" charset="0"/>
              </a:rPr>
              <a:t> Institucionales</a:t>
            </a:r>
          </a:p>
        </p:txBody>
      </p:sp>
      <p:pic>
        <p:nvPicPr>
          <p:cNvPr id="21" name="Imagen 20">
            <a:extLst>
              <a:ext uri="{FF2B5EF4-FFF2-40B4-BE49-F238E27FC236}">
                <a16:creationId xmlns:a16="http://schemas.microsoft.com/office/drawing/2014/main" id="{8A4F8A12-F8C9-B81E-9BA7-98E973D4FF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303" y="5462976"/>
            <a:ext cx="2453821" cy="478362"/>
          </a:xfrm>
          <a:prstGeom prst="rect">
            <a:avLst/>
          </a:prstGeom>
        </p:spPr>
      </p:pic>
      <p:sp>
        <p:nvSpPr>
          <p:cNvPr id="2" name="Paralelogramo 1">
            <a:extLst>
              <a:ext uri="{FF2B5EF4-FFF2-40B4-BE49-F238E27FC236}">
                <a16:creationId xmlns:a16="http://schemas.microsoft.com/office/drawing/2014/main" id="{D3C24263-89CB-18B4-256F-6DDE7BCFEB33}"/>
              </a:ext>
            </a:extLst>
          </p:cNvPr>
          <p:cNvSpPr/>
          <p:nvPr/>
        </p:nvSpPr>
        <p:spPr>
          <a:xfrm>
            <a:off x="349321" y="-14555"/>
            <a:ext cx="4378611" cy="513708"/>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D341768A-66D1-3C00-3619-F6E9CBAB3005}"/>
              </a:ext>
            </a:extLst>
          </p:cNvPr>
          <p:cNvSpPr txBox="1"/>
          <p:nvPr/>
        </p:nvSpPr>
        <p:spPr>
          <a:xfrm>
            <a:off x="539286" y="57633"/>
            <a:ext cx="4537968" cy="338554"/>
          </a:xfrm>
          <a:prstGeom prst="rect">
            <a:avLst/>
          </a:prstGeom>
          <a:noFill/>
        </p:spPr>
        <p:txBody>
          <a:bodyPr wrap="square" rtlCol="0">
            <a:spAutoFit/>
          </a:bodyPr>
          <a:lstStyle/>
          <a:p>
            <a:r>
              <a:rPr lang="es-EC" sz="1600" i="1" dirty="0">
                <a:solidFill>
                  <a:srgbClr val="2D2D93"/>
                </a:solidFill>
                <a:latin typeface="Montserrat" pitchFamily="2" charset="77"/>
              </a:rPr>
              <a:t>Banco de Desarrollo del Ecuador B.P.</a:t>
            </a:r>
          </a:p>
        </p:txBody>
      </p:sp>
      <p:pic>
        <p:nvPicPr>
          <p:cNvPr id="9" name="Imagen 8">
            <a:extLst>
              <a:ext uri="{FF2B5EF4-FFF2-40B4-BE49-F238E27FC236}">
                <a16:creationId xmlns:a16="http://schemas.microsoft.com/office/drawing/2014/main" id="{B7A5B76D-56A0-AE46-9448-A7EEBF003CEF}"/>
              </a:ext>
            </a:extLst>
          </p:cNvPr>
          <p:cNvPicPr>
            <a:picLocks noChangeAspect="1"/>
          </p:cNvPicPr>
          <p:nvPr/>
        </p:nvPicPr>
        <p:blipFill>
          <a:blip r:embed="rId6"/>
          <a:srcRect/>
          <a:stretch/>
        </p:blipFill>
        <p:spPr>
          <a:xfrm>
            <a:off x="5077254" y="6073736"/>
            <a:ext cx="1939203" cy="506779"/>
          </a:xfrm>
          <a:prstGeom prst="rect">
            <a:avLst/>
          </a:prstGeom>
        </p:spPr>
      </p:pic>
    </p:spTree>
    <p:extLst>
      <p:ext uri="{BB962C8B-B14F-4D97-AF65-F5344CB8AC3E}">
        <p14:creationId xmlns:p14="http://schemas.microsoft.com/office/powerpoint/2010/main" val="410565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470188-863E-B4DF-9583-26376E48A8A1}"/>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8A48E65-8C33-2253-B3C3-997A706CF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49577" cy="6947807"/>
          </a:xfrm>
          <a:prstGeom prst="rect">
            <a:avLst/>
          </a:prstGeom>
        </p:spPr>
      </p:pic>
      <p:pic>
        <p:nvPicPr>
          <p:cNvPr id="7" name="Imagen 6">
            <a:extLst>
              <a:ext uri="{FF2B5EF4-FFF2-40B4-BE49-F238E27FC236}">
                <a16:creationId xmlns:a16="http://schemas.microsoft.com/office/drawing/2014/main" id="{1906AC55-5363-D1DE-08B7-B8C8A8EA8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249577" cy="6947806"/>
          </a:xfrm>
          <a:prstGeom prst="rect">
            <a:avLst/>
          </a:prstGeom>
        </p:spPr>
      </p:pic>
      <p:grpSp>
        <p:nvGrpSpPr>
          <p:cNvPr id="6" name="Grupo 5">
            <a:extLst>
              <a:ext uri="{FF2B5EF4-FFF2-40B4-BE49-F238E27FC236}">
                <a16:creationId xmlns:a16="http://schemas.microsoft.com/office/drawing/2014/main" id="{3A18BCC3-A64E-1449-671B-B25F6F2FAF14}"/>
              </a:ext>
            </a:extLst>
          </p:cNvPr>
          <p:cNvGrpSpPr/>
          <p:nvPr/>
        </p:nvGrpSpPr>
        <p:grpSpPr>
          <a:xfrm>
            <a:off x="2745942" y="2102568"/>
            <a:ext cx="6517130" cy="1950748"/>
            <a:chOff x="2745942" y="2732488"/>
            <a:chExt cx="6517130" cy="1950748"/>
          </a:xfrm>
        </p:grpSpPr>
        <p:sp>
          <p:nvSpPr>
            <p:cNvPr id="2" name="Paralelogramo 1">
              <a:extLst>
                <a:ext uri="{FF2B5EF4-FFF2-40B4-BE49-F238E27FC236}">
                  <a16:creationId xmlns:a16="http://schemas.microsoft.com/office/drawing/2014/main" id="{1700A4A4-39E3-B86C-42C4-7AE8A9F4B894}"/>
                </a:ext>
              </a:extLst>
            </p:cNvPr>
            <p:cNvSpPr/>
            <p:nvPr/>
          </p:nvSpPr>
          <p:spPr>
            <a:xfrm>
              <a:off x="2989782" y="2732488"/>
              <a:ext cx="6273290" cy="975374"/>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Paralelogramo 4">
              <a:extLst>
                <a:ext uri="{FF2B5EF4-FFF2-40B4-BE49-F238E27FC236}">
                  <a16:creationId xmlns:a16="http://schemas.microsoft.com/office/drawing/2014/main" id="{DDD89B8D-1669-4C64-AC28-3B3C3CD71EA8}"/>
                </a:ext>
              </a:extLst>
            </p:cNvPr>
            <p:cNvSpPr/>
            <p:nvPr/>
          </p:nvSpPr>
          <p:spPr>
            <a:xfrm>
              <a:off x="2745942" y="3707862"/>
              <a:ext cx="6273290" cy="975374"/>
            </a:xfrm>
            <a:prstGeom prst="parallelogram">
              <a:avLst/>
            </a:prstGeom>
            <a:solidFill>
              <a:srgbClr val="FFC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 name="CuadroTexto 9">
            <a:extLst>
              <a:ext uri="{FF2B5EF4-FFF2-40B4-BE49-F238E27FC236}">
                <a16:creationId xmlns:a16="http://schemas.microsoft.com/office/drawing/2014/main" id="{B6B75A92-040A-65E0-BC2C-BD55F5B748F5}"/>
              </a:ext>
            </a:extLst>
          </p:cNvPr>
          <p:cNvSpPr txBox="1"/>
          <p:nvPr/>
        </p:nvSpPr>
        <p:spPr>
          <a:xfrm>
            <a:off x="3312485" y="2091590"/>
            <a:ext cx="7200000" cy="1754326"/>
          </a:xfrm>
          <a:prstGeom prst="rect">
            <a:avLst/>
          </a:prstGeom>
          <a:noFill/>
        </p:spPr>
        <p:txBody>
          <a:bodyPr wrap="square" rtlCol="0">
            <a:spAutoFit/>
          </a:bodyPr>
          <a:lstStyle/>
          <a:p>
            <a:pPr algn="just"/>
            <a:r>
              <a:rPr lang="es-EC" sz="5400" b="1" i="1" dirty="0">
                <a:solidFill>
                  <a:srgbClr val="2D2D93"/>
                </a:solidFill>
                <a:latin typeface="Arial" panose="020B0604020202020204" pitchFamily="34" charset="0"/>
                <a:cs typeface="Arial" panose="020B0604020202020204" pitchFamily="34" charset="0"/>
              </a:rPr>
              <a:t>Logros Institucionales</a:t>
            </a:r>
          </a:p>
        </p:txBody>
      </p:sp>
      <p:pic>
        <p:nvPicPr>
          <p:cNvPr id="9" name="Imagen 8">
            <a:extLst>
              <a:ext uri="{FF2B5EF4-FFF2-40B4-BE49-F238E27FC236}">
                <a16:creationId xmlns:a16="http://schemas.microsoft.com/office/drawing/2014/main" id="{B3AE1280-19D5-CC45-878E-C72A31209120}"/>
              </a:ext>
            </a:extLst>
          </p:cNvPr>
          <p:cNvPicPr>
            <a:picLocks noChangeAspect="1"/>
          </p:cNvPicPr>
          <p:nvPr/>
        </p:nvPicPr>
        <p:blipFill>
          <a:blip r:embed="rId4"/>
          <a:srcRect/>
          <a:stretch/>
        </p:blipFill>
        <p:spPr>
          <a:xfrm>
            <a:off x="5077254" y="6073736"/>
            <a:ext cx="1939203" cy="506779"/>
          </a:xfrm>
          <a:prstGeom prst="rect">
            <a:avLst/>
          </a:prstGeom>
        </p:spPr>
      </p:pic>
    </p:spTree>
    <p:extLst>
      <p:ext uri="{BB962C8B-B14F-4D97-AF65-F5344CB8AC3E}">
        <p14:creationId xmlns:p14="http://schemas.microsoft.com/office/powerpoint/2010/main" val="369654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AE36B-9AD9-8B73-F5C4-9948F4240F6B}"/>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846880C-3C17-A811-64D7-42E12E45C1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275896"/>
            <a:ext cx="1010400" cy="426965"/>
          </a:xfrm>
          <a:prstGeom prst="rect">
            <a:avLst/>
          </a:prstGeom>
        </p:spPr>
      </p:pic>
      <p:sp>
        <p:nvSpPr>
          <p:cNvPr id="3" name="CuadroTexto 2">
            <a:extLst>
              <a:ext uri="{FF2B5EF4-FFF2-40B4-BE49-F238E27FC236}">
                <a16:creationId xmlns:a16="http://schemas.microsoft.com/office/drawing/2014/main" id="{11C589D8-BDB6-CFE3-3054-0B15CFCB4872}"/>
              </a:ext>
            </a:extLst>
          </p:cNvPr>
          <p:cNvSpPr txBox="1"/>
          <p:nvPr/>
        </p:nvSpPr>
        <p:spPr>
          <a:xfrm>
            <a:off x="1010400" y="195139"/>
            <a:ext cx="8296160" cy="646331"/>
          </a:xfrm>
          <a:prstGeom prst="rect">
            <a:avLst/>
          </a:prstGeom>
          <a:noFill/>
        </p:spPr>
        <p:txBody>
          <a:bodyPr wrap="square" rtlCol="0">
            <a:spAutoFit/>
          </a:bodyPr>
          <a:lstStyle/>
          <a:p>
            <a:r>
              <a:rPr lang="es-EC" sz="3600" b="1" dirty="0">
                <a:solidFill>
                  <a:srgbClr val="2D2D93"/>
                </a:solidFill>
                <a:latin typeface="Arial" panose="020B0604020202020204" pitchFamily="34" charset="0"/>
                <a:cs typeface="Arial" panose="020B0604020202020204" pitchFamily="34" charset="0"/>
              </a:rPr>
              <a:t>Logros Institucionales 2025 </a:t>
            </a:r>
          </a:p>
        </p:txBody>
      </p:sp>
      <p:grpSp>
        <p:nvGrpSpPr>
          <p:cNvPr id="21" name="Grupo 20">
            <a:extLst>
              <a:ext uri="{FF2B5EF4-FFF2-40B4-BE49-F238E27FC236}">
                <a16:creationId xmlns:a16="http://schemas.microsoft.com/office/drawing/2014/main" id="{0A828E1C-C822-261E-75D1-C1A1F7D72615}"/>
              </a:ext>
            </a:extLst>
          </p:cNvPr>
          <p:cNvGrpSpPr/>
          <p:nvPr/>
        </p:nvGrpSpPr>
        <p:grpSpPr>
          <a:xfrm>
            <a:off x="665208" y="1023322"/>
            <a:ext cx="11069819" cy="811905"/>
            <a:chOff x="798139" y="1119946"/>
            <a:chExt cx="11069819" cy="811905"/>
          </a:xfrm>
        </p:grpSpPr>
        <p:sp>
          <p:nvSpPr>
            <p:cNvPr id="5" name="CuadroTexto 4">
              <a:extLst>
                <a:ext uri="{FF2B5EF4-FFF2-40B4-BE49-F238E27FC236}">
                  <a16:creationId xmlns:a16="http://schemas.microsoft.com/office/drawing/2014/main" id="{D4B811F7-4CA6-A50C-EC0D-DA18BE80984E}"/>
                </a:ext>
              </a:extLst>
            </p:cNvPr>
            <p:cNvSpPr txBox="1"/>
            <p:nvPr/>
          </p:nvSpPr>
          <p:spPr>
            <a:xfrm>
              <a:off x="1067958" y="1193187"/>
              <a:ext cx="10800000" cy="738664"/>
            </a:xfrm>
            <a:prstGeom prst="rect">
              <a:avLst/>
            </a:prstGeom>
            <a:noFill/>
            <a:ln w="12700">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Calificación de Riesgo</a:t>
              </a:r>
              <a:r>
                <a:rPr lang="es-EC" sz="1400" dirty="0">
                  <a:solidFill>
                    <a:schemeClr val="tx1">
                      <a:lumMod val="65000"/>
                      <a:lumOff val="35000"/>
                    </a:schemeClr>
                  </a:solidFill>
                  <a:latin typeface="Arial" panose="020B0604020202020204" pitchFamily="34" charset="0"/>
                  <a:cs typeface="Arial" panose="020B0604020202020204" pitchFamily="34" charset="0"/>
                </a:rPr>
                <a:t> </a:t>
              </a:r>
              <a:r>
                <a:rPr lang="es-ES" sz="1400" b="1" dirty="0">
                  <a:solidFill>
                    <a:schemeClr val="tx1">
                      <a:lumMod val="65000"/>
                      <a:lumOff val="35000"/>
                    </a:schemeClr>
                  </a:solidFill>
                  <a:latin typeface="Arial" panose="020B0604020202020204" pitchFamily="34" charset="0"/>
                  <a:cs typeface="Arial" panose="020B0604020202020204" pitchFamily="34" charset="0"/>
                </a:rPr>
                <a:t>Categoría: AAA</a:t>
              </a:r>
              <a:endParaRPr lang="es-EC" sz="1400" dirty="0">
                <a:solidFill>
                  <a:schemeClr val="tx1">
                    <a:lumMod val="65000"/>
                    <a:lumOff val="35000"/>
                  </a:schemeClr>
                </a:solidFill>
                <a:latin typeface="Arial" panose="020B0604020202020204" pitchFamily="34" charset="0"/>
                <a:cs typeface="Arial" panose="020B0604020202020204" pitchFamily="34" charset="0"/>
              </a:endParaRPr>
            </a:p>
            <a:p>
              <a:pPr algn="just"/>
              <a:r>
                <a:rPr lang="es-ES" sz="1400" dirty="0">
                  <a:solidFill>
                    <a:schemeClr val="tx1">
                      <a:lumMod val="65000"/>
                      <a:lumOff val="35000"/>
                    </a:schemeClr>
                  </a:solidFill>
                  <a:latin typeface="Arial" panose="020B0604020202020204" pitchFamily="34" charset="0"/>
                  <a:cs typeface="Arial" panose="020B0604020202020204" pitchFamily="34" charset="0"/>
                </a:rPr>
                <a:t>El BDE B.P., recibió una calificación AAA por presentar excelente situación financiera; solvencia; y gestión integral de riesgos, que se refleja en su reputación en el medio.</a:t>
              </a:r>
              <a:endParaRPr lang="es-EC"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1ECB5FB6-E5BE-D4FC-F421-E0CD0D01F3F2}"/>
                </a:ext>
              </a:extLst>
            </p:cNvPr>
            <p:cNvSpPr/>
            <p:nvPr/>
          </p:nvSpPr>
          <p:spPr>
            <a:xfrm>
              <a:off x="798139" y="1119946"/>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20" name="Grupo 19">
            <a:extLst>
              <a:ext uri="{FF2B5EF4-FFF2-40B4-BE49-F238E27FC236}">
                <a16:creationId xmlns:a16="http://schemas.microsoft.com/office/drawing/2014/main" id="{6004DB93-B99B-BD2C-6D1B-7CF0D544FE0B}"/>
              </a:ext>
            </a:extLst>
          </p:cNvPr>
          <p:cNvGrpSpPr/>
          <p:nvPr/>
        </p:nvGrpSpPr>
        <p:grpSpPr>
          <a:xfrm>
            <a:off x="665208" y="2161720"/>
            <a:ext cx="11079400" cy="563860"/>
            <a:chOff x="843859" y="2166685"/>
            <a:chExt cx="11079400" cy="563860"/>
          </a:xfrm>
        </p:grpSpPr>
        <p:sp>
          <p:nvSpPr>
            <p:cNvPr id="6" name="CuadroTexto 5">
              <a:extLst>
                <a:ext uri="{FF2B5EF4-FFF2-40B4-BE49-F238E27FC236}">
                  <a16:creationId xmlns:a16="http://schemas.microsoft.com/office/drawing/2014/main" id="{08199982-2258-7472-3A88-43CAB7BB6D05}"/>
                </a:ext>
              </a:extLst>
            </p:cNvPr>
            <p:cNvSpPr txBox="1"/>
            <p:nvPr/>
          </p:nvSpPr>
          <p:spPr>
            <a:xfrm>
              <a:off x="1123259" y="2207325"/>
              <a:ext cx="10800000" cy="523220"/>
            </a:xfrm>
            <a:prstGeom prst="rect">
              <a:avLst/>
            </a:prstGeom>
            <a:noFill/>
            <a:ln>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Acreditación: CGCRE (Brasil)</a:t>
              </a:r>
              <a:endParaRPr lang="es-EC" sz="1400" b="1" dirty="0">
                <a:solidFill>
                  <a:schemeClr val="tx1">
                    <a:lumMod val="65000"/>
                    <a:lumOff val="35000"/>
                  </a:schemeClr>
                </a:solidFill>
                <a:latin typeface="Arial" panose="020B0604020202020204" pitchFamily="34" charset="0"/>
                <a:cs typeface="Arial" panose="020B0604020202020204" pitchFamily="34" charset="0"/>
              </a:endParaRPr>
            </a:p>
            <a:p>
              <a:pPr algn="just"/>
              <a:r>
                <a:rPr lang="es-ES" sz="1400" b="0" dirty="0">
                  <a:solidFill>
                    <a:schemeClr val="tx1">
                      <a:lumMod val="65000"/>
                      <a:lumOff val="35000"/>
                    </a:schemeClr>
                  </a:solidFill>
                  <a:latin typeface="Arial" panose="020B0604020202020204" pitchFamily="34" charset="0"/>
                  <a:cs typeface="Arial" panose="020B0604020202020204" pitchFamily="34" charset="0"/>
                </a:rPr>
                <a:t>El BDE B.P., recibió en el año 2025, el certificado </a:t>
              </a:r>
              <a:r>
                <a:rPr lang="es-EC" sz="1400" b="0" dirty="0">
                  <a:solidFill>
                    <a:schemeClr val="tx1">
                      <a:lumMod val="65000"/>
                      <a:lumOff val="35000"/>
                    </a:schemeClr>
                  </a:solidFill>
                  <a:latin typeface="Arial" panose="020B0604020202020204" pitchFamily="34" charset="0"/>
                  <a:cs typeface="Arial" panose="020B0604020202020204" pitchFamily="34" charset="0"/>
                </a:rPr>
                <a:t>EC17/81841445 por cumplimiento de la Norma ISO 9001:2015.</a:t>
              </a:r>
            </a:p>
          </p:txBody>
        </p:sp>
        <p:sp>
          <p:nvSpPr>
            <p:cNvPr id="13" name="Rectángulo 12">
              <a:extLst>
                <a:ext uri="{FF2B5EF4-FFF2-40B4-BE49-F238E27FC236}">
                  <a16:creationId xmlns:a16="http://schemas.microsoft.com/office/drawing/2014/main" id="{980F480D-6938-8F7A-5A61-3A7E83D2D85F}"/>
                </a:ext>
              </a:extLst>
            </p:cNvPr>
            <p:cNvSpPr/>
            <p:nvPr/>
          </p:nvSpPr>
          <p:spPr>
            <a:xfrm>
              <a:off x="843859" y="2166685"/>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19" name="Grupo 18">
            <a:extLst>
              <a:ext uri="{FF2B5EF4-FFF2-40B4-BE49-F238E27FC236}">
                <a16:creationId xmlns:a16="http://schemas.microsoft.com/office/drawing/2014/main" id="{9FA6DF53-3A58-8332-D1B4-50AE74FB1C2E}"/>
              </a:ext>
            </a:extLst>
          </p:cNvPr>
          <p:cNvGrpSpPr/>
          <p:nvPr/>
        </p:nvGrpSpPr>
        <p:grpSpPr>
          <a:xfrm>
            <a:off x="665208" y="3060062"/>
            <a:ext cx="11054000" cy="706194"/>
            <a:chOff x="813958" y="3046659"/>
            <a:chExt cx="11054000" cy="706194"/>
          </a:xfrm>
        </p:grpSpPr>
        <p:sp>
          <p:nvSpPr>
            <p:cNvPr id="7" name="CuadroTexto 6">
              <a:extLst>
                <a:ext uri="{FF2B5EF4-FFF2-40B4-BE49-F238E27FC236}">
                  <a16:creationId xmlns:a16="http://schemas.microsoft.com/office/drawing/2014/main" id="{6D0A4EB7-3702-3711-5879-AF17361EEE96}"/>
                </a:ext>
              </a:extLst>
            </p:cNvPr>
            <p:cNvSpPr txBox="1"/>
            <p:nvPr/>
          </p:nvSpPr>
          <p:spPr>
            <a:xfrm>
              <a:off x="1067958" y="3113639"/>
              <a:ext cx="10800000" cy="639214"/>
            </a:xfrm>
            <a:prstGeom prst="rect">
              <a:avLst/>
            </a:prstGeom>
            <a:noFill/>
            <a:ln w="12700">
              <a:solidFill>
                <a:srgbClr val="2D2D93"/>
              </a:solidFill>
            </a:ln>
          </p:spPr>
          <p:txBody>
            <a:bodyPr wrap="square" rtlCol="0">
              <a:spAutoFit/>
            </a:bodyPr>
            <a:lstStyle/>
            <a:p>
              <a:pPr>
                <a:lnSpc>
                  <a:spcPct val="107000"/>
                </a:lnSpc>
                <a:spcAft>
                  <a:spcPts val="800"/>
                </a:spcAft>
              </a:pPr>
              <a:r>
                <a:rPr lang="es-ES" sz="1400" b="1"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Acreditación: UKAS (Reino Unido)</a:t>
              </a:r>
              <a:endParaRPr lang="es-EC"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El BDE B.P., recibió en el año 2025, el certificado </a:t>
              </a:r>
              <a:r>
                <a:rPr lang="es-EC"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EC17/81841435 por cumplimiento de la Norma ISO 9001:2015.</a:t>
              </a:r>
            </a:p>
          </p:txBody>
        </p:sp>
        <p:sp>
          <p:nvSpPr>
            <p:cNvPr id="14" name="Rectángulo 13">
              <a:extLst>
                <a:ext uri="{FF2B5EF4-FFF2-40B4-BE49-F238E27FC236}">
                  <a16:creationId xmlns:a16="http://schemas.microsoft.com/office/drawing/2014/main" id="{0609A91A-6855-C3F4-9EBA-505F8C15C8BD}"/>
                </a:ext>
              </a:extLst>
            </p:cNvPr>
            <p:cNvSpPr/>
            <p:nvPr/>
          </p:nvSpPr>
          <p:spPr>
            <a:xfrm>
              <a:off x="813958" y="3046659"/>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18" name="Grupo 17">
            <a:extLst>
              <a:ext uri="{FF2B5EF4-FFF2-40B4-BE49-F238E27FC236}">
                <a16:creationId xmlns:a16="http://schemas.microsoft.com/office/drawing/2014/main" id="{70700D79-E955-AF1C-37A2-68FC53343ABC}"/>
              </a:ext>
            </a:extLst>
          </p:cNvPr>
          <p:cNvGrpSpPr/>
          <p:nvPr/>
        </p:nvGrpSpPr>
        <p:grpSpPr>
          <a:xfrm>
            <a:off x="665208" y="4033824"/>
            <a:ext cx="11071879" cy="711965"/>
            <a:chOff x="776917" y="3811341"/>
            <a:chExt cx="11071879" cy="711965"/>
          </a:xfrm>
        </p:grpSpPr>
        <p:sp>
          <p:nvSpPr>
            <p:cNvPr id="10" name="CuadroTexto 9">
              <a:extLst>
                <a:ext uri="{FF2B5EF4-FFF2-40B4-BE49-F238E27FC236}">
                  <a16:creationId xmlns:a16="http://schemas.microsoft.com/office/drawing/2014/main" id="{E1EC2283-8F11-90A6-4BC4-8B2B447889C6}"/>
                </a:ext>
              </a:extLst>
            </p:cNvPr>
            <p:cNvSpPr txBox="1"/>
            <p:nvPr/>
          </p:nvSpPr>
          <p:spPr>
            <a:xfrm>
              <a:off x="1048796" y="3867357"/>
              <a:ext cx="10800000" cy="655949"/>
            </a:xfrm>
            <a:prstGeom prst="rect">
              <a:avLst/>
            </a:prstGeom>
            <a:noFill/>
            <a:ln w="12700">
              <a:solidFill>
                <a:srgbClr val="2D2D93"/>
              </a:solidFill>
            </a:ln>
          </p:spPr>
          <p:txBody>
            <a:bodyPr wrap="square" rtlCol="0">
              <a:spAutoFit/>
            </a:bodyPr>
            <a:lstStyle/>
            <a:p>
              <a:pPr>
                <a:lnSpc>
                  <a:spcPct val="107000"/>
                </a:lnSpc>
                <a:spcAft>
                  <a:spcPts val="800"/>
                </a:spcAft>
              </a:pPr>
              <a:r>
                <a:rPr lang="es-ES" sz="1400" b="1"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Acreditación: ANAB (USA)</a:t>
              </a:r>
              <a:endParaRPr lang="es-EC"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El BDE B.P., recibió en el año 2025, el certificado </a:t>
              </a:r>
              <a:r>
                <a:rPr lang="es-EC"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EC17/81841434 por cumplimiento de la Norma ISO 9001:2015.</a:t>
              </a:r>
            </a:p>
          </p:txBody>
        </p:sp>
        <p:sp>
          <p:nvSpPr>
            <p:cNvPr id="15" name="Rectángulo 14">
              <a:extLst>
                <a:ext uri="{FF2B5EF4-FFF2-40B4-BE49-F238E27FC236}">
                  <a16:creationId xmlns:a16="http://schemas.microsoft.com/office/drawing/2014/main" id="{9B5918E1-507F-2F2B-B105-C9D9DF21832D}"/>
                </a:ext>
              </a:extLst>
            </p:cNvPr>
            <p:cNvSpPr/>
            <p:nvPr/>
          </p:nvSpPr>
          <p:spPr>
            <a:xfrm>
              <a:off x="776917" y="3811341"/>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grpSp>
        <p:nvGrpSpPr>
          <p:cNvPr id="17" name="Grupo 16">
            <a:extLst>
              <a:ext uri="{FF2B5EF4-FFF2-40B4-BE49-F238E27FC236}">
                <a16:creationId xmlns:a16="http://schemas.microsoft.com/office/drawing/2014/main" id="{87635DD5-A4BF-3624-6E7B-54074645DEC7}"/>
              </a:ext>
            </a:extLst>
          </p:cNvPr>
          <p:cNvGrpSpPr/>
          <p:nvPr/>
        </p:nvGrpSpPr>
        <p:grpSpPr>
          <a:xfrm>
            <a:off x="665208" y="5122268"/>
            <a:ext cx="11051361" cy="805767"/>
            <a:chOff x="777819" y="4731246"/>
            <a:chExt cx="11051361" cy="805767"/>
          </a:xfrm>
        </p:grpSpPr>
        <p:sp>
          <p:nvSpPr>
            <p:cNvPr id="11" name="CuadroTexto 10">
              <a:extLst>
                <a:ext uri="{FF2B5EF4-FFF2-40B4-BE49-F238E27FC236}">
                  <a16:creationId xmlns:a16="http://schemas.microsoft.com/office/drawing/2014/main" id="{4B61B441-C773-C1EC-4C54-05BC19B966A5}"/>
                </a:ext>
              </a:extLst>
            </p:cNvPr>
            <p:cNvSpPr txBox="1"/>
            <p:nvPr/>
          </p:nvSpPr>
          <p:spPr>
            <a:xfrm>
              <a:off x="1029180" y="4798349"/>
              <a:ext cx="10800000" cy="738664"/>
            </a:xfrm>
            <a:prstGeom prst="rect">
              <a:avLst/>
            </a:prstGeom>
            <a:noFill/>
            <a:ln w="12700">
              <a:solidFill>
                <a:srgbClr val="2D2D93"/>
              </a:solidFill>
            </a:ln>
          </p:spPr>
          <p:txBody>
            <a:bodyPr wrap="square" rtlCol="0">
              <a:spAutoFit/>
            </a:bodyPr>
            <a:lstStyle/>
            <a:p>
              <a:r>
                <a:rPr lang="es-ES" sz="1400" b="1" dirty="0">
                  <a:solidFill>
                    <a:schemeClr val="tx1">
                      <a:lumMod val="65000"/>
                      <a:lumOff val="35000"/>
                    </a:schemeClr>
                  </a:solidFill>
                  <a:latin typeface="Arial" panose="020B0604020202020204" pitchFamily="34" charset="0"/>
                  <a:cs typeface="Arial" panose="020B0604020202020204" pitchFamily="34" charset="0"/>
                </a:rPr>
                <a:t>Acreditación: SAE (Ecuador)</a:t>
              </a:r>
              <a:endParaRPr lang="es-EC" sz="1400" b="1" dirty="0">
                <a:solidFill>
                  <a:schemeClr val="tx1">
                    <a:lumMod val="65000"/>
                    <a:lumOff val="35000"/>
                  </a:schemeClr>
                </a:solidFill>
                <a:latin typeface="Arial" panose="020B0604020202020204" pitchFamily="34" charset="0"/>
                <a:cs typeface="Arial" panose="020B0604020202020204" pitchFamily="34" charset="0"/>
              </a:endParaRPr>
            </a:p>
            <a:p>
              <a:pPr algn="just"/>
              <a:r>
                <a:rPr lang="es-ES" sz="1400" b="0" dirty="0">
                  <a:solidFill>
                    <a:schemeClr val="tx1">
                      <a:lumMod val="65000"/>
                      <a:lumOff val="35000"/>
                    </a:schemeClr>
                  </a:solidFill>
                  <a:latin typeface="Arial" panose="020B0604020202020204" pitchFamily="34" charset="0"/>
                  <a:cs typeface="Arial" panose="020B0604020202020204" pitchFamily="34" charset="0"/>
                </a:rPr>
                <a:t>El BDE B.P., recibió en el año 2025, los certificados </a:t>
              </a:r>
              <a:r>
                <a:rPr lang="es-EC" sz="1400" b="0" dirty="0">
                  <a:solidFill>
                    <a:schemeClr val="tx1">
                      <a:lumMod val="65000"/>
                      <a:lumOff val="35000"/>
                    </a:schemeClr>
                  </a:solidFill>
                  <a:latin typeface="Arial" panose="020B0604020202020204" pitchFamily="34" charset="0"/>
                  <a:cs typeface="Arial" panose="020B0604020202020204" pitchFamily="34" charset="0"/>
                </a:rPr>
                <a:t>EC17/81841433 y EC20/81841722, por cumplimiento de la Norma ISO 9001:2015 y la Norma ISO </a:t>
              </a:r>
              <a:r>
                <a:rPr lang="es-EC" sz="1400" dirty="0">
                  <a:solidFill>
                    <a:schemeClr val="tx1">
                      <a:lumMod val="65000"/>
                      <a:lumOff val="35000"/>
                    </a:schemeClr>
                  </a:solidFill>
                  <a:latin typeface="Arial" panose="020B0604020202020204" pitchFamily="34" charset="0"/>
                  <a:cs typeface="Arial" panose="020B0604020202020204" pitchFamily="34" charset="0"/>
                </a:rPr>
                <a:t>37001:2016.</a:t>
              </a:r>
            </a:p>
          </p:txBody>
        </p:sp>
        <p:sp>
          <p:nvSpPr>
            <p:cNvPr id="16" name="Rectángulo 15">
              <a:extLst>
                <a:ext uri="{FF2B5EF4-FFF2-40B4-BE49-F238E27FC236}">
                  <a16:creationId xmlns:a16="http://schemas.microsoft.com/office/drawing/2014/main" id="{1A0772A5-DF89-FEB2-1B48-B5BBE362AFA9}"/>
                </a:ext>
              </a:extLst>
            </p:cNvPr>
            <p:cNvSpPr/>
            <p:nvPr/>
          </p:nvSpPr>
          <p:spPr>
            <a:xfrm>
              <a:off x="777819" y="4731246"/>
              <a:ext cx="314960" cy="290173"/>
            </a:xfrm>
            <a:prstGeom prst="rect">
              <a:avLst/>
            </a:prstGeom>
            <a:solidFill>
              <a:srgbClr val="2D2D93"/>
            </a:solidFill>
            <a:ln>
              <a:solidFill>
                <a:srgbClr val="2D2D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lumMod val="65000"/>
                    <a:lumOff val="35000"/>
                  </a:schemeClr>
                </a:solidFill>
              </a:endParaRPr>
            </a:p>
          </p:txBody>
        </p:sp>
      </p:grpSp>
    </p:spTree>
    <p:extLst>
      <p:ext uri="{BB962C8B-B14F-4D97-AF65-F5344CB8AC3E}">
        <p14:creationId xmlns:p14="http://schemas.microsoft.com/office/powerpoint/2010/main" val="4662704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1014</TotalTime>
  <Words>1894</Words>
  <Application>Microsoft Office PowerPoint</Application>
  <PresentationFormat>Panorámica</PresentationFormat>
  <Paragraphs>283</Paragraphs>
  <Slides>23</Slides>
  <Notes>7</Notes>
  <HiddenSlides>2</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MS PGothic</vt:lpstr>
      <vt:lpstr>Aptos</vt:lpstr>
      <vt:lpstr>Aptos Display</vt:lpstr>
      <vt:lpstr>Arial</vt:lpstr>
      <vt:lpstr>Montserrat</vt:lpstr>
      <vt:lpstr>Roboto 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Valverde Mónica</dc:creator>
  <cp:lastModifiedBy>Valverde Mónica</cp:lastModifiedBy>
  <cp:revision>106</cp:revision>
  <dcterms:created xsi:type="dcterms:W3CDTF">2026-02-10T15:30:11Z</dcterms:created>
  <dcterms:modified xsi:type="dcterms:W3CDTF">2026-02-14T22:01:57Z</dcterms:modified>
</cp:coreProperties>
</file>