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9" r:id="rId3"/>
    <p:sldId id="263" r:id="rId4"/>
    <p:sldId id="265" r:id="rId5"/>
    <p:sldId id="266" r:id="rId6"/>
    <p:sldId id="260" r:id="rId7"/>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2D93"/>
    <a:srgbClr val="FFC7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71"/>
    <p:restoredTop sz="94694"/>
  </p:normalViewPr>
  <p:slideViewPr>
    <p:cSldViewPr snapToGrid="0">
      <p:cViewPr varScale="1">
        <p:scale>
          <a:sx n="78" d="100"/>
          <a:sy n="78" d="100"/>
        </p:scale>
        <p:origin x="126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F93906-3E6F-452D-86A0-792C37E8743A}" type="doc">
      <dgm:prSet loTypeId="urn:microsoft.com/office/officeart/2005/8/layout/lProcess1" loCatId="process" qsTypeId="urn:microsoft.com/office/officeart/2005/8/quickstyle/simple1" qsCatId="simple" csTypeId="urn:microsoft.com/office/officeart/2005/8/colors/accent0_3" csCatId="mainScheme" phldr="1"/>
      <dgm:spPr/>
      <dgm:t>
        <a:bodyPr/>
        <a:lstStyle/>
        <a:p>
          <a:endParaRPr lang="es-EC"/>
        </a:p>
      </dgm:t>
    </dgm:pt>
    <dgm:pt modelId="{A79500FF-F0FB-4C62-9315-CB98821960B5}">
      <dgm:prSet phldrT="[Texto]" custT="1"/>
      <dgm:spPr/>
      <dgm:t>
        <a:bodyPr/>
        <a:lstStyle/>
        <a:p>
          <a:r>
            <a:rPr lang="es-EC" sz="1100" dirty="0">
              <a:latin typeface="Arial" panose="020B0604020202020204" pitchFamily="34" charset="0"/>
              <a:cs typeface="Arial" panose="020B0604020202020204" pitchFamily="34" charset="0"/>
            </a:rPr>
            <a:t>Libro I “Normas de Control para las Entidades de los Sectores Financieros Público y Privado”</a:t>
          </a:r>
          <a:endParaRPr lang="es-EC" sz="1100" dirty="0"/>
        </a:p>
      </dgm:t>
    </dgm:pt>
    <dgm:pt modelId="{D2702B9D-59C4-46A6-B204-B92596E0BC37}" type="parTrans" cxnId="{FBD0B40A-CB52-48D7-B867-8B61B2C75B63}">
      <dgm:prSet/>
      <dgm:spPr/>
      <dgm:t>
        <a:bodyPr/>
        <a:lstStyle/>
        <a:p>
          <a:endParaRPr lang="es-EC" sz="900"/>
        </a:p>
      </dgm:t>
    </dgm:pt>
    <dgm:pt modelId="{5632701D-886F-44C6-9369-2C1F35FED1B8}" type="sibTrans" cxnId="{FBD0B40A-CB52-48D7-B867-8B61B2C75B63}">
      <dgm:prSet/>
      <dgm:spPr/>
      <dgm:t>
        <a:bodyPr/>
        <a:lstStyle/>
        <a:p>
          <a:endParaRPr lang="es-EC" sz="900"/>
        </a:p>
      </dgm:t>
    </dgm:pt>
    <dgm:pt modelId="{2198A2FF-4FC1-4DBE-B423-1290A69A141B}">
      <dgm:prSet phldrT="[Texto]" custT="1"/>
      <dgm:spPr/>
      <dgm:t>
        <a:bodyPr/>
        <a:lstStyle/>
        <a:p>
          <a:pPr algn="just"/>
          <a:r>
            <a:rPr lang="es-EC" sz="900" dirty="0">
              <a:latin typeface="Arial" panose="020B0604020202020204" pitchFamily="34" charset="0"/>
              <a:cs typeface="Arial" panose="020B0604020202020204" pitchFamily="34" charset="0"/>
            </a:rPr>
            <a:t>Título XVII “Calificaciones otorgadas por la Superintendencia de Bancos, Capítulo III “Normas para la Calificación de las Firmas Calificadoras de Riesgo para las Entidades de los Sectores Financieros Público y Privado”, sección I.</a:t>
          </a:r>
          <a:endParaRPr lang="es-EC" sz="900" dirty="0"/>
        </a:p>
      </dgm:t>
    </dgm:pt>
    <dgm:pt modelId="{D309D1BC-378E-4B7D-98E1-860F448A2DD5}" type="parTrans" cxnId="{BAE33DD1-6FA5-4F2A-B583-B7611C5D6126}">
      <dgm:prSet/>
      <dgm:spPr/>
      <dgm:t>
        <a:bodyPr/>
        <a:lstStyle/>
        <a:p>
          <a:endParaRPr lang="es-EC" sz="900"/>
        </a:p>
      </dgm:t>
    </dgm:pt>
    <dgm:pt modelId="{0FEB6B3B-CF16-4D4E-B7C3-50EC942BD720}" type="sibTrans" cxnId="{BAE33DD1-6FA5-4F2A-B583-B7611C5D6126}">
      <dgm:prSet/>
      <dgm:spPr/>
      <dgm:t>
        <a:bodyPr/>
        <a:lstStyle/>
        <a:p>
          <a:endParaRPr lang="es-EC" sz="900"/>
        </a:p>
      </dgm:t>
    </dgm:pt>
    <dgm:pt modelId="{3F892259-968C-4479-9250-56B37194CE18}">
      <dgm:prSet phldrT="[Texto]" custT="1"/>
      <dgm:spPr/>
      <dgm:t>
        <a:bodyPr/>
        <a:lstStyle/>
        <a:p>
          <a:pPr algn="just"/>
          <a:r>
            <a:rPr lang="es-EC" sz="900" dirty="0">
              <a:latin typeface="Arial" panose="020B0604020202020204" pitchFamily="34" charset="0"/>
              <a:cs typeface="Arial" panose="020B0604020202020204" pitchFamily="34" charset="0"/>
            </a:rPr>
            <a:t>Artículo 1: “</a:t>
          </a:r>
          <a:r>
            <a:rPr lang="es-EC" sz="900" i="1" dirty="0">
              <a:latin typeface="Arial" panose="020B0604020202020204" pitchFamily="34" charset="0"/>
              <a:cs typeface="Arial" panose="020B0604020202020204" pitchFamily="34" charset="0"/>
            </a:rPr>
            <a:t>Las entidades financieras, las subsidiarias y afiliadas, en el país o en el exterior, por decisión del directorio, están obligadas a contratar los servicios de firmas calificadoras de riesgo de prestigio internacional o asociadas con una firma de prestigio internacional (…).</a:t>
          </a:r>
          <a:endParaRPr lang="es-EC" sz="900" dirty="0"/>
        </a:p>
      </dgm:t>
    </dgm:pt>
    <dgm:pt modelId="{C34A33BD-CF81-485D-971C-435B97B77F7D}" type="parTrans" cxnId="{C1A46758-943B-49A4-8D82-49DA7C2C1FD3}">
      <dgm:prSet/>
      <dgm:spPr/>
      <dgm:t>
        <a:bodyPr/>
        <a:lstStyle/>
        <a:p>
          <a:endParaRPr lang="es-EC" sz="900"/>
        </a:p>
      </dgm:t>
    </dgm:pt>
    <dgm:pt modelId="{2EAEB33A-55CF-48F2-95B7-9E1D78DD4C1C}" type="sibTrans" cxnId="{C1A46758-943B-49A4-8D82-49DA7C2C1FD3}">
      <dgm:prSet/>
      <dgm:spPr/>
      <dgm:t>
        <a:bodyPr/>
        <a:lstStyle/>
        <a:p>
          <a:endParaRPr lang="es-EC" sz="900"/>
        </a:p>
      </dgm:t>
    </dgm:pt>
    <dgm:pt modelId="{2C00E813-3666-4B00-9270-7DDC0A7A9CA6}">
      <dgm:prSet phldrT="[Texto]" custT="1"/>
      <dgm:spPr/>
      <dgm:t>
        <a:bodyPr/>
        <a:lstStyle/>
        <a:p>
          <a:r>
            <a:rPr lang="es-EC" altLang="es-EC" sz="1100" b="1" dirty="0">
              <a:latin typeface="Arial" panose="020B0604020202020204" pitchFamily="34" charset="0"/>
              <a:cs typeface="Arial" panose="020B0604020202020204" pitchFamily="34" charset="0"/>
            </a:rPr>
            <a:t>Código Orgánico Monetario y Financiero</a:t>
          </a:r>
          <a:endParaRPr lang="es-EC" sz="1100" dirty="0"/>
        </a:p>
      </dgm:t>
    </dgm:pt>
    <dgm:pt modelId="{A2E31259-C4F3-43E1-B233-6DD0D623AB91}" type="sibTrans" cxnId="{C3C45773-FAC9-44DA-8BE2-F416EAB35812}">
      <dgm:prSet/>
      <dgm:spPr/>
      <dgm:t>
        <a:bodyPr/>
        <a:lstStyle/>
        <a:p>
          <a:endParaRPr lang="es-EC" sz="900"/>
        </a:p>
      </dgm:t>
    </dgm:pt>
    <dgm:pt modelId="{70A8FE27-F568-4D98-B791-02C5F27860B7}" type="parTrans" cxnId="{C3C45773-FAC9-44DA-8BE2-F416EAB35812}">
      <dgm:prSet/>
      <dgm:spPr/>
      <dgm:t>
        <a:bodyPr/>
        <a:lstStyle/>
        <a:p>
          <a:endParaRPr lang="es-EC" sz="900"/>
        </a:p>
      </dgm:t>
    </dgm:pt>
    <dgm:pt modelId="{366974DC-E17E-46CA-B1DC-AC4F975B0E1D}">
      <dgm:prSet phldrT="[Texto]" custT="1"/>
      <dgm:spPr/>
      <dgm:t>
        <a:bodyPr/>
        <a:lstStyle/>
        <a:p>
          <a:pPr algn="just"/>
          <a:r>
            <a:rPr lang="es-ES" sz="900" dirty="0">
              <a:latin typeface="Arial" panose="020B0604020202020204" pitchFamily="34" charset="0"/>
              <a:cs typeface="Arial" panose="020B0604020202020204" pitchFamily="34" charset="0"/>
            </a:rPr>
            <a:t>En el artículo 375 - Funciones del Directorio, numeral 14 y último inciso del Código Orgánico Monetario y Financiero establece: </a:t>
          </a:r>
        </a:p>
        <a:p>
          <a:pPr algn="just"/>
          <a:r>
            <a:rPr lang="es-ES" sz="900" dirty="0">
              <a:latin typeface="Arial" panose="020B0604020202020204" pitchFamily="34" charset="0"/>
              <a:cs typeface="Arial" panose="020B0604020202020204" pitchFamily="34" charset="0"/>
            </a:rPr>
            <a:t>	“</a:t>
          </a:r>
          <a:r>
            <a:rPr lang="es-ES" sz="900" i="1" dirty="0">
              <a:latin typeface="Arial" panose="020B0604020202020204" pitchFamily="34" charset="0"/>
              <a:cs typeface="Arial" panose="020B0604020202020204" pitchFamily="34" charset="0"/>
            </a:rPr>
            <a:t>Designar a los auditores interno y externo, peritos valuadores y la firma 	calificadora de riesgos sujetos a calificación previa por parte de la 	superintendencia”. </a:t>
          </a:r>
          <a:endParaRPr lang="es-EC" sz="900" dirty="0"/>
        </a:p>
      </dgm:t>
    </dgm:pt>
    <dgm:pt modelId="{F8A8908A-B3B8-4A02-98F3-9A09E079D276}" type="sibTrans" cxnId="{68B015AB-8CCF-4FFF-8665-9191D491E01F}">
      <dgm:prSet/>
      <dgm:spPr/>
      <dgm:t>
        <a:bodyPr/>
        <a:lstStyle/>
        <a:p>
          <a:endParaRPr lang="es-EC" sz="900"/>
        </a:p>
      </dgm:t>
    </dgm:pt>
    <dgm:pt modelId="{0240B07D-CA55-4263-B710-5A7AAA616080}" type="parTrans" cxnId="{68B015AB-8CCF-4FFF-8665-9191D491E01F}">
      <dgm:prSet/>
      <dgm:spPr/>
      <dgm:t>
        <a:bodyPr/>
        <a:lstStyle/>
        <a:p>
          <a:endParaRPr lang="es-EC" sz="900"/>
        </a:p>
      </dgm:t>
    </dgm:pt>
    <dgm:pt modelId="{1B10BF81-9BAF-4448-B2CD-A87F60FF9E87}">
      <dgm:prSet phldrT="[Texto]" custT="1"/>
      <dgm:spPr/>
      <dgm:t>
        <a:bodyPr/>
        <a:lstStyle/>
        <a:p>
          <a:pPr algn="just"/>
          <a:r>
            <a:rPr lang="es-EC" sz="900" i="1" dirty="0">
              <a:latin typeface="Arial" panose="020B0604020202020204" pitchFamily="34" charset="0"/>
              <a:cs typeface="Arial" panose="020B0604020202020204" pitchFamily="34" charset="0"/>
            </a:rPr>
            <a:t>En el caso de la entidad financiera pública a cargo del financiamiento a los Gobiernos Autónomos Descentralizados, las funciones del numeral 14 serán resueltas por la Junta General de Accionistas</a:t>
          </a:r>
          <a:r>
            <a:rPr lang="es-EC" sz="900" dirty="0">
              <a:latin typeface="Arial" panose="020B0604020202020204" pitchFamily="34" charset="0"/>
              <a:cs typeface="Arial" panose="020B0604020202020204" pitchFamily="34" charset="0"/>
            </a:rPr>
            <a:t>”, respectivamente. </a:t>
          </a:r>
          <a:endParaRPr lang="es-EC" sz="900" dirty="0"/>
        </a:p>
      </dgm:t>
    </dgm:pt>
    <dgm:pt modelId="{96BA7859-5458-4E60-900B-3F3476614492}" type="sibTrans" cxnId="{50CFB3B2-C7DB-490F-A1C5-07FC27AE35FA}">
      <dgm:prSet/>
      <dgm:spPr/>
      <dgm:t>
        <a:bodyPr/>
        <a:lstStyle/>
        <a:p>
          <a:endParaRPr lang="es-EC" sz="900"/>
        </a:p>
      </dgm:t>
    </dgm:pt>
    <dgm:pt modelId="{4370A987-BC54-4251-8317-E23C8BBDF809}" type="parTrans" cxnId="{50CFB3B2-C7DB-490F-A1C5-07FC27AE35FA}">
      <dgm:prSet/>
      <dgm:spPr/>
      <dgm:t>
        <a:bodyPr/>
        <a:lstStyle/>
        <a:p>
          <a:endParaRPr lang="es-EC" sz="900"/>
        </a:p>
      </dgm:t>
    </dgm:pt>
    <dgm:pt modelId="{52FAD51A-E72B-43F5-BD67-AA6119035B8E}" type="pres">
      <dgm:prSet presAssocID="{4BF93906-3E6F-452D-86A0-792C37E8743A}" presName="Name0" presStyleCnt="0">
        <dgm:presLayoutVars>
          <dgm:dir/>
          <dgm:animLvl val="lvl"/>
          <dgm:resizeHandles val="exact"/>
        </dgm:presLayoutVars>
      </dgm:prSet>
      <dgm:spPr/>
    </dgm:pt>
    <dgm:pt modelId="{D9C77764-C573-4393-877D-17645293E58F}" type="pres">
      <dgm:prSet presAssocID="{A79500FF-F0FB-4C62-9315-CB98821960B5}" presName="vertFlow" presStyleCnt="0"/>
      <dgm:spPr/>
    </dgm:pt>
    <dgm:pt modelId="{12E78BF3-9D63-49C9-895E-9B55B97A0432}" type="pres">
      <dgm:prSet presAssocID="{A79500FF-F0FB-4C62-9315-CB98821960B5}" presName="header" presStyleLbl="node1" presStyleIdx="0" presStyleCnt="2"/>
      <dgm:spPr/>
    </dgm:pt>
    <dgm:pt modelId="{8A17F48A-2B4D-45CB-B3B4-C68E2A43C429}" type="pres">
      <dgm:prSet presAssocID="{D309D1BC-378E-4B7D-98E1-860F448A2DD5}" presName="parTrans" presStyleLbl="sibTrans2D1" presStyleIdx="0" presStyleCnt="4"/>
      <dgm:spPr/>
    </dgm:pt>
    <dgm:pt modelId="{13AD7BA6-1CA5-4013-B224-9E752ED9E0CC}" type="pres">
      <dgm:prSet presAssocID="{2198A2FF-4FC1-4DBE-B423-1290A69A141B}" presName="child" presStyleLbl="alignAccFollowNode1" presStyleIdx="0" presStyleCnt="4">
        <dgm:presLayoutVars>
          <dgm:chMax val="0"/>
          <dgm:bulletEnabled val="1"/>
        </dgm:presLayoutVars>
      </dgm:prSet>
      <dgm:spPr/>
    </dgm:pt>
    <dgm:pt modelId="{F9E419C3-06D7-4CDA-82F2-FB7458D8303A}" type="pres">
      <dgm:prSet presAssocID="{0FEB6B3B-CF16-4D4E-B7C3-50EC942BD720}" presName="sibTrans" presStyleLbl="sibTrans2D1" presStyleIdx="1" presStyleCnt="4"/>
      <dgm:spPr/>
    </dgm:pt>
    <dgm:pt modelId="{12DACE28-32EE-4DAB-AC62-1B122AD5431A}" type="pres">
      <dgm:prSet presAssocID="{3F892259-968C-4479-9250-56B37194CE18}" presName="child" presStyleLbl="alignAccFollowNode1" presStyleIdx="1" presStyleCnt="4">
        <dgm:presLayoutVars>
          <dgm:chMax val="0"/>
          <dgm:bulletEnabled val="1"/>
        </dgm:presLayoutVars>
      </dgm:prSet>
      <dgm:spPr/>
    </dgm:pt>
    <dgm:pt modelId="{B83C8F53-F809-4270-A4E0-14D8365154C9}" type="pres">
      <dgm:prSet presAssocID="{A79500FF-F0FB-4C62-9315-CB98821960B5}" presName="hSp" presStyleCnt="0"/>
      <dgm:spPr/>
    </dgm:pt>
    <dgm:pt modelId="{8B91B5C3-0BBF-4029-B865-192F488764E7}" type="pres">
      <dgm:prSet presAssocID="{2C00E813-3666-4B00-9270-7DDC0A7A9CA6}" presName="vertFlow" presStyleCnt="0"/>
      <dgm:spPr/>
    </dgm:pt>
    <dgm:pt modelId="{DF83C7F9-1DCE-4A51-89A1-1DC98F7B70A4}" type="pres">
      <dgm:prSet presAssocID="{2C00E813-3666-4B00-9270-7DDC0A7A9CA6}" presName="header" presStyleLbl="node1" presStyleIdx="1" presStyleCnt="2"/>
      <dgm:spPr/>
    </dgm:pt>
    <dgm:pt modelId="{6A617BE7-CEE8-4230-929B-2200FD2981DD}" type="pres">
      <dgm:prSet presAssocID="{0240B07D-CA55-4263-B710-5A7AAA616080}" presName="parTrans" presStyleLbl="sibTrans2D1" presStyleIdx="2" presStyleCnt="4"/>
      <dgm:spPr/>
    </dgm:pt>
    <dgm:pt modelId="{6D8FED7C-A98E-4E4D-987C-AABD2A00EC33}" type="pres">
      <dgm:prSet presAssocID="{366974DC-E17E-46CA-B1DC-AC4F975B0E1D}" presName="child" presStyleLbl="alignAccFollowNode1" presStyleIdx="2" presStyleCnt="4">
        <dgm:presLayoutVars>
          <dgm:chMax val="0"/>
          <dgm:bulletEnabled val="1"/>
        </dgm:presLayoutVars>
      </dgm:prSet>
      <dgm:spPr/>
    </dgm:pt>
    <dgm:pt modelId="{7C43A65B-09B9-4100-8710-E9C64D9F878E}" type="pres">
      <dgm:prSet presAssocID="{F8A8908A-B3B8-4A02-98F3-9A09E079D276}" presName="sibTrans" presStyleLbl="sibTrans2D1" presStyleIdx="3" presStyleCnt="4"/>
      <dgm:spPr/>
    </dgm:pt>
    <dgm:pt modelId="{B7B1C6E7-EBFF-4B11-AFA2-19C1331B337F}" type="pres">
      <dgm:prSet presAssocID="{1B10BF81-9BAF-4448-B2CD-A87F60FF9E87}" presName="child" presStyleLbl="alignAccFollowNode1" presStyleIdx="3" presStyleCnt="4" custLinFactNeighborX="844" custLinFactNeighborY="-3217">
        <dgm:presLayoutVars>
          <dgm:chMax val="0"/>
          <dgm:bulletEnabled val="1"/>
        </dgm:presLayoutVars>
      </dgm:prSet>
      <dgm:spPr/>
    </dgm:pt>
  </dgm:ptLst>
  <dgm:cxnLst>
    <dgm:cxn modelId="{FBD0B40A-CB52-48D7-B867-8B61B2C75B63}" srcId="{4BF93906-3E6F-452D-86A0-792C37E8743A}" destId="{A79500FF-F0FB-4C62-9315-CB98821960B5}" srcOrd="0" destOrd="0" parTransId="{D2702B9D-59C4-46A6-B204-B92596E0BC37}" sibTransId="{5632701D-886F-44C6-9369-2C1F35FED1B8}"/>
    <dgm:cxn modelId="{5BC80E2C-CA07-4C18-AB7E-B89264740AD3}" type="presOf" srcId="{D309D1BC-378E-4B7D-98E1-860F448A2DD5}" destId="{8A17F48A-2B4D-45CB-B3B4-C68E2A43C429}" srcOrd="0" destOrd="0" presId="urn:microsoft.com/office/officeart/2005/8/layout/lProcess1"/>
    <dgm:cxn modelId="{142CD23E-F0DF-4D1F-A0BF-0A5C214A32DD}" type="presOf" srcId="{2198A2FF-4FC1-4DBE-B423-1290A69A141B}" destId="{13AD7BA6-1CA5-4013-B224-9E752ED9E0CC}" srcOrd="0" destOrd="0" presId="urn:microsoft.com/office/officeart/2005/8/layout/lProcess1"/>
    <dgm:cxn modelId="{907EDA5B-BDBB-41AE-AC69-D62855B27E40}" type="presOf" srcId="{0FEB6B3B-CF16-4D4E-B7C3-50EC942BD720}" destId="{F9E419C3-06D7-4CDA-82F2-FB7458D8303A}" srcOrd="0" destOrd="0" presId="urn:microsoft.com/office/officeart/2005/8/layout/lProcess1"/>
    <dgm:cxn modelId="{08D6B066-032B-42C8-904A-D6EF90A4C718}" type="presOf" srcId="{366974DC-E17E-46CA-B1DC-AC4F975B0E1D}" destId="{6D8FED7C-A98E-4E4D-987C-AABD2A00EC33}" srcOrd="0" destOrd="0" presId="urn:microsoft.com/office/officeart/2005/8/layout/lProcess1"/>
    <dgm:cxn modelId="{A8F60569-13C0-4981-911A-64138C0A69D4}" type="presOf" srcId="{A79500FF-F0FB-4C62-9315-CB98821960B5}" destId="{12E78BF3-9D63-49C9-895E-9B55B97A0432}" srcOrd="0" destOrd="0" presId="urn:microsoft.com/office/officeart/2005/8/layout/lProcess1"/>
    <dgm:cxn modelId="{C3C45773-FAC9-44DA-8BE2-F416EAB35812}" srcId="{4BF93906-3E6F-452D-86A0-792C37E8743A}" destId="{2C00E813-3666-4B00-9270-7DDC0A7A9CA6}" srcOrd="1" destOrd="0" parTransId="{70A8FE27-F568-4D98-B791-02C5F27860B7}" sibTransId="{A2E31259-C4F3-43E1-B233-6DD0D623AB91}"/>
    <dgm:cxn modelId="{5809B054-56C2-42FF-9D20-11ACBC259387}" type="presOf" srcId="{F8A8908A-B3B8-4A02-98F3-9A09E079D276}" destId="{7C43A65B-09B9-4100-8710-E9C64D9F878E}" srcOrd="0" destOrd="0" presId="urn:microsoft.com/office/officeart/2005/8/layout/lProcess1"/>
    <dgm:cxn modelId="{C1A46758-943B-49A4-8D82-49DA7C2C1FD3}" srcId="{A79500FF-F0FB-4C62-9315-CB98821960B5}" destId="{3F892259-968C-4479-9250-56B37194CE18}" srcOrd="1" destOrd="0" parTransId="{C34A33BD-CF81-485D-971C-435B97B77F7D}" sibTransId="{2EAEB33A-55CF-48F2-95B7-9E1D78DD4C1C}"/>
    <dgm:cxn modelId="{1DD4D79B-823C-4B27-9419-621F0EA1D5C5}" type="presOf" srcId="{2C00E813-3666-4B00-9270-7DDC0A7A9CA6}" destId="{DF83C7F9-1DCE-4A51-89A1-1DC98F7B70A4}" srcOrd="0" destOrd="0" presId="urn:microsoft.com/office/officeart/2005/8/layout/lProcess1"/>
    <dgm:cxn modelId="{68B015AB-8CCF-4FFF-8665-9191D491E01F}" srcId="{2C00E813-3666-4B00-9270-7DDC0A7A9CA6}" destId="{366974DC-E17E-46CA-B1DC-AC4F975B0E1D}" srcOrd="0" destOrd="0" parTransId="{0240B07D-CA55-4263-B710-5A7AAA616080}" sibTransId="{F8A8908A-B3B8-4A02-98F3-9A09E079D276}"/>
    <dgm:cxn modelId="{E69BF3B0-4D9F-4363-92E0-19C5974D2906}" type="presOf" srcId="{4BF93906-3E6F-452D-86A0-792C37E8743A}" destId="{52FAD51A-E72B-43F5-BD67-AA6119035B8E}" srcOrd="0" destOrd="0" presId="urn:microsoft.com/office/officeart/2005/8/layout/lProcess1"/>
    <dgm:cxn modelId="{E924B1B2-43B7-438C-9B9A-9ECB485DC5A8}" type="presOf" srcId="{0240B07D-CA55-4263-B710-5A7AAA616080}" destId="{6A617BE7-CEE8-4230-929B-2200FD2981DD}" srcOrd="0" destOrd="0" presId="urn:microsoft.com/office/officeart/2005/8/layout/lProcess1"/>
    <dgm:cxn modelId="{50CFB3B2-C7DB-490F-A1C5-07FC27AE35FA}" srcId="{2C00E813-3666-4B00-9270-7DDC0A7A9CA6}" destId="{1B10BF81-9BAF-4448-B2CD-A87F60FF9E87}" srcOrd="1" destOrd="0" parTransId="{4370A987-BC54-4251-8317-E23C8BBDF809}" sibTransId="{96BA7859-5458-4E60-900B-3F3476614492}"/>
    <dgm:cxn modelId="{6C2201D0-ACAD-4042-A628-0C0C4FB84F3D}" type="presOf" srcId="{1B10BF81-9BAF-4448-B2CD-A87F60FF9E87}" destId="{B7B1C6E7-EBFF-4B11-AFA2-19C1331B337F}" srcOrd="0" destOrd="0" presId="urn:microsoft.com/office/officeart/2005/8/layout/lProcess1"/>
    <dgm:cxn modelId="{BAE33DD1-6FA5-4F2A-B583-B7611C5D6126}" srcId="{A79500FF-F0FB-4C62-9315-CB98821960B5}" destId="{2198A2FF-4FC1-4DBE-B423-1290A69A141B}" srcOrd="0" destOrd="0" parTransId="{D309D1BC-378E-4B7D-98E1-860F448A2DD5}" sibTransId="{0FEB6B3B-CF16-4D4E-B7C3-50EC942BD720}"/>
    <dgm:cxn modelId="{D3B10BFB-3BBF-4BBF-8160-CB4C2C5FFFB6}" type="presOf" srcId="{3F892259-968C-4479-9250-56B37194CE18}" destId="{12DACE28-32EE-4DAB-AC62-1B122AD5431A}" srcOrd="0" destOrd="0" presId="urn:microsoft.com/office/officeart/2005/8/layout/lProcess1"/>
    <dgm:cxn modelId="{9BA318F7-C47F-4671-9F51-29D24A5BEE41}" type="presParOf" srcId="{52FAD51A-E72B-43F5-BD67-AA6119035B8E}" destId="{D9C77764-C573-4393-877D-17645293E58F}" srcOrd="0" destOrd="0" presId="urn:microsoft.com/office/officeart/2005/8/layout/lProcess1"/>
    <dgm:cxn modelId="{EFBF059C-5DCF-47DC-B744-1CA0D5B1DAF5}" type="presParOf" srcId="{D9C77764-C573-4393-877D-17645293E58F}" destId="{12E78BF3-9D63-49C9-895E-9B55B97A0432}" srcOrd="0" destOrd="0" presId="urn:microsoft.com/office/officeart/2005/8/layout/lProcess1"/>
    <dgm:cxn modelId="{C962780A-EA71-4700-BC99-D488CAD4BDDD}" type="presParOf" srcId="{D9C77764-C573-4393-877D-17645293E58F}" destId="{8A17F48A-2B4D-45CB-B3B4-C68E2A43C429}" srcOrd="1" destOrd="0" presId="urn:microsoft.com/office/officeart/2005/8/layout/lProcess1"/>
    <dgm:cxn modelId="{A4BE06EA-D359-49C7-9E73-F63DB7B8A444}" type="presParOf" srcId="{D9C77764-C573-4393-877D-17645293E58F}" destId="{13AD7BA6-1CA5-4013-B224-9E752ED9E0CC}" srcOrd="2" destOrd="0" presId="urn:microsoft.com/office/officeart/2005/8/layout/lProcess1"/>
    <dgm:cxn modelId="{1EF1EF85-7A14-477A-B0CB-DD6469BF2624}" type="presParOf" srcId="{D9C77764-C573-4393-877D-17645293E58F}" destId="{F9E419C3-06D7-4CDA-82F2-FB7458D8303A}" srcOrd="3" destOrd="0" presId="urn:microsoft.com/office/officeart/2005/8/layout/lProcess1"/>
    <dgm:cxn modelId="{1559483A-B4A1-4BE2-B8B1-F1B98E86D188}" type="presParOf" srcId="{D9C77764-C573-4393-877D-17645293E58F}" destId="{12DACE28-32EE-4DAB-AC62-1B122AD5431A}" srcOrd="4" destOrd="0" presId="urn:microsoft.com/office/officeart/2005/8/layout/lProcess1"/>
    <dgm:cxn modelId="{7544EAFB-14A0-49A8-9FA1-4FC18F5697F9}" type="presParOf" srcId="{52FAD51A-E72B-43F5-BD67-AA6119035B8E}" destId="{B83C8F53-F809-4270-A4E0-14D8365154C9}" srcOrd="1" destOrd="0" presId="urn:microsoft.com/office/officeart/2005/8/layout/lProcess1"/>
    <dgm:cxn modelId="{F55FA144-A049-46F1-B249-D448C1F8E0DB}" type="presParOf" srcId="{52FAD51A-E72B-43F5-BD67-AA6119035B8E}" destId="{8B91B5C3-0BBF-4029-B865-192F488764E7}" srcOrd="2" destOrd="0" presId="urn:microsoft.com/office/officeart/2005/8/layout/lProcess1"/>
    <dgm:cxn modelId="{88103A4F-89A1-47C8-9DCB-5221733FA1DA}" type="presParOf" srcId="{8B91B5C3-0BBF-4029-B865-192F488764E7}" destId="{DF83C7F9-1DCE-4A51-89A1-1DC98F7B70A4}" srcOrd="0" destOrd="0" presId="urn:microsoft.com/office/officeart/2005/8/layout/lProcess1"/>
    <dgm:cxn modelId="{B6434513-42E6-43A4-87A4-824241F33BC8}" type="presParOf" srcId="{8B91B5C3-0BBF-4029-B865-192F488764E7}" destId="{6A617BE7-CEE8-4230-929B-2200FD2981DD}" srcOrd="1" destOrd="0" presId="urn:microsoft.com/office/officeart/2005/8/layout/lProcess1"/>
    <dgm:cxn modelId="{1E15E594-36B8-4B1C-8EEB-58C08C14EAF0}" type="presParOf" srcId="{8B91B5C3-0BBF-4029-B865-192F488764E7}" destId="{6D8FED7C-A98E-4E4D-987C-AABD2A00EC33}" srcOrd="2" destOrd="0" presId="urn:microsoft.com/office/officeart/2005/8/layout/lProcess1"/>
    <dgm:cxn modelId="{7010BD1D-FE9B-4B67-89C0-8CA6310FE7CA}" type="presParOf" srcId="{8B91B5C3-0BBF-4029-B865-192F488764E7}" destId="{7C43A65B-09B9-4100-8710-E9C64D9F878E}" srcOrd="3" destOrd="0" presId="urn:microsoft.com/office/officeart/2005/8/layout/lProcess1"/>
    <dgm:cxn modelId="{A266E203-185F-40A0-865C-E43A03675609}" type="presParOf" srcId="{8B91B5C3-0BBF-4029-B865-192F488764E7}" destId="{B7B1C6E7-EBFF-4B11-AFA2-19C1331B337F}" srcOrd="4"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ECDAF3-D94E-4C44-AA2B-F08A03F4F40B}" type="doc">
      <dgm:prSet loTypeId="urn:microsoft.com/office/officeart/2008/layout/VerticalCurvedList" loCatId="list" qsTypeId="urn:microsoft.com/office/officeart/2005/8/quickstyle/simple1" qsCatId="simple" csTypeId="urn:microsoft.com/office/officeart/2005/8/colors/accent0_3" csCatId="mainScheme" phldr="1"/>
      <dgm:spPr/>
      <dgm:t>
        <a:bodyPr/>
        <a:lstStyle/>
        <a:p>
          <a:endParaRPr lang="es-EC"/>
        </a:p>
      </dgm:t>
    </dgm:pt>
    <dgm:pt modelId="{7B05333C-1ECE-490A-8099-7F3DC2B78A30}">
      <dgm:prSet phldrT="[Texto]"/>
      <dgm:spPr/>
      <dgm:t>
        <a:bodyPr/>
        <a:lstStyle/>
        <a:p>
          <a:r>
            <a:rPr lang="es-EC" altLang="es-EC" dirty="0">
              <a:latin typeface="Arial" panose="020B0604020202020204" pitchFamily="34" charset="0"/>
              <a:cs typeface="Arial" panose="020B0604020202020204" pitchFamily="34" charset="0"/>
              <a:sym typeface="Calibri" panose="020F0502020204030204" pitchFamily="34" charset="0"/>
            </a:rPr>
            <a:t>Escoger a la firma calificadora es estratégico para el Banco de Desarrollo del Ecuador B.P., </a:t>
          </a:r>
          <a:endParaRPr lang="es-EC" dirty="0"/>
        </a:p>
      </dgm:t>
    </dgm:pt>
    <dgm:pt modelId="{E4A15E6B-1468-4F6C-9514-CA1B158448C1}" type="parTrans" cxnId="{915C958E-0793-4C45-AF01-535B299DA320}">
      <dgm:prSet/>
      <dgm:spPr/>
      <dgm:t>
        <a:bodyPr/>
        <a:lstStyle/>
        <a:p>
          <a:endParaRPr lang="es-EC"/>
        </a:p>
      </dgm:t>
    </dgm:pt>
    <dgm:pt modelId="{280A6447-BC9A-4F63-893B-912064C6A921}" type="sibTrans" cxnId="{915C958E-0793-4C45-AF01-535B299DA320}">
      <dgm:prSet/>
      <dgm:spPr/>
      <dgm:t>
        <a:bodyPr/>
        <a:lstStyle/>
        <a:p>
          <a:endParaRPr lang="es-EC"/>
        </a:p>
      </dgm:t>
    </dgm:pt>
    <dgm:pt modelId="{40B21245-43B9-4844-9EAF-49233A74D0EA}">
      <dgm:prSet phldrT="[Texto]"/>
      <dgm:spPr/>
      <dgm:t>
        <a:bodyPr/>
        <a:lstStyle/>
        <a:p>
          <a:r>
            <a:rPr lang="es-EC" altLang="es-EC" dirty="0">
              <a:latin typeface="Arial" panose="020B0604020202020204" pitchFamily="34" charset="0"/>
              <a:cs typeface="Arial" panose="020B0604020202020204" pitchFamily="34" charset="0"/>
              <a:sym typeface="Calibri" panose="020F0502020204030204" pitchFamily="34" charset="0"/>
            </a:rPr>
            <a:t>La calificación de riesgo global es un parámetro fundamental para el posicionamiento en el mercado nacional e internacional.</a:t>
          </a:r>
          <a:endParaRPr lang="es-EC" dirty="0"/>
        </a:p>
      </dgm:t>
    </dgm:pt>
    <dgm:pt modelId="{87BAA240-7ADA-434B-A837-917482C618BA}" type="parTrans" cxnId="{9E7D6CAE-7329-4551-9782-65559E7C3F26}">
      <dgm:prSet/>
      <dgm:spPr/>
      <dgm:t>
        <a:bodyPr/>
        <a:lstStyle/>
        <a:p>
          <a:endParaRPr lang="es-EC"/>
        </a:p>
      </dgm:t>
    </dgm:pt>
    <dgm:pt modelId="{FE9D99FE-7047-490E-ACAF-D23AD5DB756D}" type="sibTrans" cxnId="{9E7D6CAE-7329-4551-9782-65559E7C3F26}">
      <dgm:prSet/>
      <dgm:spPr/>
      <dgm:t>
        <a:bodyPr/>
        <a:lstStyle/>
        <a:p>
          <a:endParaRPr lang="es-EC"/>
        </a:p>
      </dgm:t>
    </dgm:pt>
    <dgm:pt modelId="{51B4CEA9-5301-48B2-AFCD-5C1CA5B674F6}">
      <dgm:prSet phldrT="[Texto]"/>
      <dgm:spPr/>
      <dgm:t>
        <a:bodyPr/>
        <a:lstStyle/>
        <a:p>
          <a:r>
            <a:rPr lang="es-ES" altLang="es-EC" dirty="0">
              <a:latin typeface="Arial" panose="020B0604020202020204" pitchFamily="34" charset="0"/>
              <a:cs typeface="Arial" panose="020B0604020202020204" pitchFamily="34" charset="0"/>
            </a:rPr>
            <a:t>La Gerencia de Riesgos realizó un proceso de selección para realizar la Consultoría para la Calificación de Riesgo Global del BDE B.P</a:t>
          </a:r>
          <a:endParaRPr lang="es-EC" dirty="0"/>
        </a:p>
      </dgm:t>
    </dgm:pt>
    <dgm:pt modelId="{ACC972D0-96D3-4EA6-9B04-773C55E63ACD}" type="parTrans" cxnId="{294924C7-13CC-41FB-A1FC-071DD05DADB6}">
      <dgm:prSet/>
      <dgm:spPr/>
      <dgm:t>
        <a:bodyPr/>
        <a:lstStyle/>
        <a:p>
          <a:endParaRPr lang="es-EC"/>
        </a:p>
      </dgm:t>
    </dgm:pt>
    <dgm:pt modelId="{8672D8CC-C52E-4927-9F5F-1E83425EC5E3}" type="sibTrans" cxnId="{294924C7-13CC-41FB-A1FC-071DD05DADB6}">
      <dgm:prSet/>
      <dgm:spPr/>
      <dgm:t>
        <a:bodyPr/>
        <a:lstStyle/>
        <a:p>
          <a:endParaRPr lang="es-EC"/>
        </a:p>
      </dgm:t>
    </dgm:pt>
    <dgm:pt modelId="{B7BCC4C5-82A6-4133-B945-836F6BC6938B}">
      <dgm:prSet phldrT="[Texto]"/>
      <dgm:spPr/>
      <dgm:t>
        <a:bodyPr/>
        <a:lstStyle/>
        <a:p>
          <a:r>
            <a:rPr lang="es-ES" altLang="es-EC" dirty="0">
              <a:latin typeface="Arial" panose="020B0604020202020204" pitchFamily="34" charset="0"/>
              <a:cs typeface="Arial" panose="020B0604020202020204" pitchFamily="34" charset="0"/>
            </a:rPr>
            <a:t>Firmas Calificadoras invitadas: </a:t>
          </a:r>
          <a:r>
            <a:rPr lang="es-ES" altLang="es-EC" dirty="0" err="1">
              <a:latin typeface="Arial" panose="020B0604020202020204" pitchFamily="34" charset="0"/>
              <a:cs typeface="Arial" panose="020B0604020202020204" pitchFamily="34" charset="0"/>
            </a:rPr>
            <a:t>BankWatch</a:t>
          </a:r>
          <a:r>
            <a:rPr lang="es-ES" altLang="es-EC" dirty="0">
              <a:latin typeface="Arial" panose="020B0604020202020204" pitchFamily="34" charset="0"/>
              <a:cs typeface="Arial" panose="020B0604020202020204" pitchFamily="34" charset="0"/>
            </a:rPr>
            <a:t> Ratings S.A. , </a:t>
          </a:r>
          <a:r>
            <a:rPr lang="es-ES" altLang="es-EC" dirty="0" err="1">
              <a:latin typeface="Arial" panose="020B0604020202020204" pitchFamily="34" charset="0"/>
              <a:cs typeface="Arial" panose="020B0604020202020204" pitchFamily="34" charset="0"/>
            </a:rPr>
            <a:t>Union</a:t>
          </a:r>
          <a:r>
            <a:rPr lang="es-ES" altLang="es-EC" dirty="0">
              <a:latin typeface="Arial" panose="020B0604020202020204" pitchFamily="34" charset="0"/>
              <a:cs typeface="Arial" panose="020B0604020202020204" pitchFamily="34" charset="0"/>
            </a:rPr>
            <a:t> Ratings Calificadora de Riesgos S.A. y </a:t>
          </a:r>
          <a:r>
            <a:rPr lang="es-ES" altLang="es-EC" dirty="0" err="1">
              <a:latin typeface="Arial" panose="020B0604020202020204" pitchFamily="34" charset="0"/>
              <a:cs typeface="Arial" panose="020B0604020202020204" pitchFamily="34" charset="0"/>
            </a:rPr>
            <a:t>Pacific</a:t>
          </a:r>
          <a:r>
            <a:rPr lang="es-ES" altLang="es-EC" dirty="0">
              <a:latin typeface="Arial" panose="020B0604020202020204" pitchFamily="34" charset="0"/>
              <a:cs typeface="Arial" panose="020B0604020202020204" pitchFamily="34" charset="0"/>
            </a:rPr>
            <a:t> </a:t>
          </a:r>
          <a:r>
            <a:rPr lang="es-ES" altLang="es-EC" dirty="0" err="1">
              <a:latin typeface="Arial" panose="020B0604020202020204" pitchFamily="34" charset="0"/>
              <a:cs typeface="Arial" panose="020B0604020202020204" pitchFamily="34" charset="0"/>
            </a:rPr>
            <a:t>Credit</a:t>
          </a:r>
          <a:r>
            <a:rPr lang="es-ES" altLang="es-EC" dirty="0">
              <a:latin typeface="Arial" panose="020B0604020202020204" pitchFamily="34" charset="0"/>
              <a:cs typeface="Arial" panose="020B0604020202020204" pitchFamily="34" charset="0"/>
            </a:rPr>
            <a:t> Rating S.A.</a:t>
          </a:r>
          <a:endParaRPr lang="es-EC" dirty="0"/>
        </a:p>
      </dgm:t>
    </dgm:pt>
    <dgm:pt modelId="{1F45584D-945A-4709-A11D-21BA48B11C24}" type="parTrans" cxnId="{7A0EAB7E-DDC5-404D-9FEC-84CB7B342E0E}">
      <dgm:prSet/>
      <dgm:spPr/>
      <dgm:t>
        <a:bodyPr/>
        <a:lstStyle/>
        <a:p>
          <a:endParaRPr lang="es-EC"/>
        </a:p>
      </dgm:t>
    </dgm:pt>
    <dgm:pt modelId="{521B4173-C3A8-4AD9-BD1E-6F15DE08C1EF}" type="sibTrans" cxnId="{7A0EAB7E-DDC5-404D-9FEC-84CB7B342E0E}">
      <dgm:prSet/>
      <dgm:spPr/>
      <dgm:t>
        <a:bodyPr/>
        <a:lstStyle/>
        <a:p>
          <a:endParaRPr lang="es-EC"/>
        </a:p>
      </dgm:t>
    </dgm:pt>
    <dgm:pt modelId="{1E44845F-9A2A-4325-B63C-4A56D6C81814}" type="pres">
      <dgm:prSet presAssocID="{BBECDAF3-D94E-4C44-AA2B-F08A03F4F40B}" presName="Name0" presStyleCnt="0">
        <dgm:presLayoutVars>
          <dgm:chMax val="7"/>
          <dgm:chPref val="7"/>
          <dgm:dir/>
        </dgm:presLayoutVars>
      </dgm:prSet>
      <dgm:spPr/>
    </dgm:pt>
    <dgm:pt modelId="{96C99F5E-6958-4FCC-AE4B-79DD4A2F03CA}" type="pres">
      <dgm:prSet presAssocID="{BBECDAF3-D94E-4C44-AA2B-F08A03F4F40B}" presName="Name1" presStyleCnt="0"/>
      <dgm:spPr/>
    </dgm:pt>
    <dgm:pt modelId="{2EE13ECE-092E-4100-AAD9-BE8C5FA407C3}" type="pres">
      <dgm:prSet presAssocID="{BBECDAF3-D94E-4C44-AA2B-F08A03F4F40B}" presName="cycle" presStyleCnt="0"/>
      <dgm:spPr/>
    </dgm:pt>
    <dgm:pt modelId="{C7A1DFFA-557B-4DA0-9A06-E6FF5B822143}" type="pres">
      <dgm:prSet presAssocID="{BBECDAF3-D94E-4C44-AA2B-F08A03F4F40B}" presName="srcNode" presStyleLbl="node1" presStyleIdx="0" presStyleCnt="4"/>
      <dgm:spPr/>
    </dgm:pt>
    <dgm:pt modelId="{A3B62D3E-0876-4723-AF55-7DBC5A3EC284}" type="pres">
      <dgm:prSet presAssocID="{BBECDAF3-D94E-4C44-AA2B-F08A03F4F40B}" presName="conn" presStyleLbl="parChTrans1D2" presStyleIdx="0" presStyleCnt="1"/>
      <dgm:spPr/>
    </dgm:pt>
    <dgm:pt modelId="{B5A3C646-799B-4B6B-91EB-0FFD71DE9FBA}" type="pres">
      <dgm:prSet presAssocID="{BBECDAF3-D94E-4C44-AA2B-F08A03F4F40B}" presName="extraNode" presStyleLbl="node1" presStyleIdx="0" presStyleCnt="4"/>
      <dgm:spPr/>
    </dgm:pt>
    <dgm:pt modelId="{A149FF09-C5D5-4073-B34B-D4E2F06D6B20}" type="pres">
      <dgm:prSet presAssocID="{BBECDAF3-D94E-4C44-AA2B-F08A03F4F40B}" presName="dstNode" presStyleLbl="node1" presStyleIdx="0" presStyleCnt="4"/>
      <dgm:spPr/>
    </dgm:pt>
    <dgm:pt modelId="{9A033166-0394-4443-AC3E-22121A438F63}" type="pres">
      <dgm:prSet presAssocID="{7B05333C-1ECE-490A-8099-7F3DC2B78A30}" presName="text_1" presStyleLbl="node1" presStyleIdx="0" presStyleCnt="4">
        <dgm:presLayoutVars>
          <dgm:bulletEnabled val="1"/>
        </dgm:presLayoutVars>
      </dgm:prSet>
      <dgm:spPr/>
    </dgm:pt>
    <dgm:pt modelId="{F70BC653-FE1F-4E73-9343-A143796D3285}" type="pres">
      <dgm:prSet presAssocID="{7B05333C-1ECE-490A-8099-7F3DC2B78A30}" presName="accent_1" presStyleCnt="0"/>
      <dgm:spPr/>
    </dgm:pt>
    <dgm:pt modelId="{C4869F79-0653-433E-9E53-4698C30C789D}" type="pres">
      <dgm:prSet presAssocID="{7B05333C-1ECE-490A-8099-7F3DC2B78A30}" presName="accentRepeatNode" presStyleLbl="solidFgAcc1" presStyleIdx="0" presStyleCnt="4"/>
      <dgm:spPr/>
    </dgm:pt>
    <dgm:pt modelId="{DF915073-7B12-4A05-931D-0591B49FB50F}" type="pres">
      <dgm:prSet presAssocID="{40B21245-43B9-4844-9EAF-49233A74D0EA}" presName="text_2" presStyleLbl="node1" presStyleIdx="1" presStyleCnt="4">
        <dgm:presLayoutVars>
          <dgm:bulletEnabled val="1"/>
        </dgm:presLayoutVars>
      </dgm:prSet>
      <dgm:spPr/>
    </dgm:pt>
    <dgm:pt modelId="{7A6E8B23-A427-41D3-9E3B-C0163074FD43}" type="pres">
      <dgm:prSet presAssocID="{40B21245-43B9-4844-9EAF-49233A74D0EA}" presName="accent_2" presStyleCnt="0"/>
      <dgm:spPr/>
    </dgm:pt>
    <dgm:pt modelId="{3C7FFF6E-B32F-4B20-A90B-AC4DDD06A30D}" type="pres">
      <dgm:prSet presAssocID="{40B21245-43B9-4844-9EAF-49233A74D0EA}" presName="accentRepeatNode" presStyleLbl="solidFgAcc1" presStyleIdx="1" presStyleCnt="4"/>
      <dgm:spPr/>
    </dgm:pt>
    <dgm:pt modelId="{D6068B12-C756-436F-8249-5CD4279E394C}" type="pres">
      <dgm:prSet presAssocID="{51B4CEA9-5301-48B2-AFCD-5C1CA5B674F6}" presName="text_3" presStyleLbl="node1" presStyleIdx="2" presStyleCnt="4">
        <dgm:presLayoutVars>
          <dgm:bulletEnabled val="1"/>
        </dgm:presLayoutVars>
      </dgm:prSet>
      <dgm:spPr/>
    </dgm:pt>
    <dgm:pt modelId="{7ED86EFC-505F-421D-A718-5749EEE5A49F}" type="pres">
      <dgm:prSet presAssocID="{51B4CEA9-5301-48B2-AFCD-5C1CA5B674F6}" presName="accent_3" presStyleCnt="0"/>
      <dgm:spPr/>
    </dgm:pt>
    <dgm:pt modelId="{BB70827C-D048-4BEC-8B6A-0FBF8BAE9324}" type="pres">
      <dgm:prSet presAssocID="{51B4CEA9-5301-48B2-AFCD-5C1CA5B674F6}" presName="accentRepeatNode" presStyleLbl="solidFgAcc1" presStyleIdx="2" presStyleCnt="4"/>
      <dgm:spPr/>
    </dgm:pt>
    <dgm:pt modelId="{5E158669-AF57-4ADF-855B-D0E2F64FB7DC}" type="pres">
      <dgm:prSet presAssocID="{B7BCC4C5-82A6-4133-B945-836F6BC6938B}" presName="text_4" presStyleLbl="node1" presStyleIdx="3" presStyleCnt="4">
        <dgm:presLayoutVars>
          <dgm:bulletEnabled val="1"/>
        </dgm:presLayoutVars>
      </dgm:prSet>
      <dgm:spPr/>
    </dgm:pt>
    <dgm:pt modelId="{F545E8D6-FB2F-4B92-ADF1-61122B482D21}" type="pres">
      <dgm:prSet presAssocID="{B7BCC4C5-82A6-4133-B945-836F6BC6938B}" presName="accent_4" presStyleCnt="0"/>
      <dgm:spPr/>
    </dgm:pt>
    <dgm:pt modelId="{40882657-2E58-4FA8-8440-AF89D263F19A}" type="pres">
      <dgm:prSet presAssocID="{B7BCC4C5-82A6-4133-B945-836F6BC6938B}" presName="accentRepeatNode" presStyleLbl="solidFgAcc1" presStyleIdx="3" presStyleCnt="4"/>
      <dgm:spPr/>
    </dgm:pt>
  </dgm:ptLst>
  <dgm:cxnLst>
    <dgm:cxn modelId="{A4ADA804-A1ED-4AA8-B639-6D018DD2542C}" type="presOf" srcId="{40B21245-43B9-4844-9EAF-49233A74D0EA}" destId="{DF915073-7B12-4A05-931D-0591B49FB50F}" srcOrd="0" destOrd="0" presId="urn:microsoft.com/office/officeart/2008/layout/VerticalCurvedList"/>
    <dgm:cxn modelId="{00293C14-0FD0-421B-9D18-6EE1DAE6BA81}" type="presOf" srcId="{51B4CEA9-5301-48B2-AFCD-5C1CA5B674F6}" destId="{D6068B12-C756-436F-8249-5CD4279E394C}" srcOrd="0" destOrd="0" presId="urn:microsoft.com/office/officeart/2008/layout/VerticalCurvedList"/>
    <dgm:cxn modelId="{059E1F1B-C873-4AB5-9BA5-A60F3A8AFA31}" type="presOf" srcId="{B7BCC4C5-82A6-4133-B945-836F6BC6938B}" destId="{5E158669-AF57-4ADF-855B-D0E2F64FB7DC}" srcOrd="0" destOrd="0" presId="urn:microsoft.com/office/officeart/2008/layout/VerticalCurvedList"/>
    <dgm:cxn modelId="{FE570620-5E4F-42BF-ABF2-0EA2A47C91A0}" type="presOf" srcId="{280A6447-BC9A-4F63-893B-912064C6A921}" destId="{A3B62D3E-0876-4723-AF55-7DBC5A3EC284}" srcOrd="0" destOrd="0" presId="urn:microsoft.com/office/officeart/2008/layout/VerticalCurvedList"/>
    <dgm:cxn modelId="{7A0EAB7E-DDC5-404D-9FEC-84CB7B342E0E}" srcId="{BBECDAF3-D94E-4C44-AA2B-F08A03F4F40B}" destId="{B7BCC4C5-82A6-4133-B945-836F6BC6938B}" srcOrd="3" destOrd="0" parTransId="{1F45584D-945A-4709-A11D-21BA48B11C24}" sibTransId="{521B4173-C3A8-4AD9-BD1E-6F15DE08C1EF}"/>
    <dgm:cxn modelId="{915C958E-0793-4C45-AF01-535B299DA320}" srcId="{BBECDAF3-D94E-4C44-AA2B-F08A03F4F40B}" destId="{7B05333C-1ECE-490A-8099-7F3DC2B78A30}" srcOrd="0" destOrd="0" parTransId="{E4A15E6B-1468-4F6C-9514-CA1B158448C1}" sibTransId="{280A6447-BC9A-4F63-893B-912064C6A921}"/>
    <dgm:cxn modelId="{0EDE57A6-1420-4107-9E91-BEFB6172964A}" type="presOf" srcId="{BBECDAF3-D94E-4C44-AA2B-F08A03F4F40B}" destId="{1E44845F-9A2A-4325-B63C-4A56D6C81814}" srcOrd="0" destOrd="0" presId="urn:microsoft.com/office/officeart/2008/layout/VerticalCurvedList"/>
    <dgm:cxn modelId="{9E7D6CAE-7329-4551-9782-65559E7C3F26}" srcId="{BBECDAF3-D94E-4C44-AA2B-F08A03F4F40B}" destId="{40B21245-43B9-4844-9EAF-49233A74D0EA}" srcOrd="1" destOrd="0" parTransId="{87BAA240-7ADA-434B-A837-917482C618BA}" sibTransId="{FE9D99FE-7047-490E-ACAF-D23AD5DB756D}"/>
    <dgm:cxn modelId="{294924C7-13CC-41FB-A1FC-071DD05DADB6}" srcId="{BBECDAF3-D94E-4C44-AA2B-F08A03F4F40B}" destId="{51B4CEA9-5301-48B2-AFCD-5C1CA5B674F6}" srcOrd="2" destOrd="0" parTransId="{ACC972D0-96D3-4EA6-9B04-773C55E63ACD}" sibTransId="{8672D8CC-C52E-4927-9F5F-1E83425EC5E3}"/>
    <dgm:cxn modelId="{214105FB-219D-46E3-A135-B67A5F86B8E5}" type="presOf" srcId="{7B05333C-1ECE-490A-8099-7F3DC2B78A30}" destId="{9A033166-0394-4443-AC3E-22121A438F63}" srcOrd="0" destOrd="0" presId="urn:microsoft.com/office/officeart/2008/layout/VerticalCurvedList"/>
    <dgm:cxn modelId="{B5665753-BC25-4BF1-88B0-C66BAAF83F80}" type="presParOf" srcId="{1E44845F-9A2A-4325-B63C-4A56D6C81814}" destId="{96C99F5E-6958-4FCC-AE4B-79DD4A2F03CA}" srcOrd="0" destOrd="0" presId="urn:microsoft.com/office/officeart/2008/layout/VerticalCurvedList"/>
    <dgm:cxn modelId="{C22D8509-0A57-4A6D-93E4-7CA4CA9BE0C2}" type="presParOf" srcId="{96C99F5E-6958-4FCC-AE4B-79DD4A2F03CA}" destId="{2EE13ECE-092E-4100-AAD9-BE8C5FA407C3}" srcOrd="0" destOrd="0" presId="urn:microsoft.com/office/officeart/2008/layout/VerticalCurvedList"/>
    <dgm:cxn modelId="{83124243-0FE2-46FD-B47C-8E1DDD608657}" type="presParOf" srcId="{2EE13ECE-092E-4100-AAD9-BE8C5FA407C3}" destId="{C7A1DFFA-557B-4DA0-9A06-E6FF5B822143}" srcOrd="0" destOrd="0" presId="urn:microsoft.com/office/officeart/2008/layout/VerticalCurvedList"/>
    <dgm:cxn modelId="{F4683988-B4F3-44D0-A8D1-366CDFE7F3CB}" type="presParOf" srcId="{2EE13ECE-092E-4100-AAD9-BE8C5FA407C3}" destId="{A3B62D3E-0876-4723-AF55-7DBC5A3EC284}" srcOrd="1" destOrd="0" presId="urn:microsoft.com/office/officeart/2008/layout/VerticalCurvedList"/>
    <dgm:cxn modelId="{8DC1286D-47A5-4DE0-9A79-39CD0822B559}" type="presParOf" srcId="{2EE13ECE-092E-4100-AAD9-BE8C5FA407C3}" destId="{B5A3C646-799B-4B6B-91EB-0FFD71DE9FBA}" srcOrd="2" destOrd="0" presId="urn:microsoft.com/office/officeart/2008/layout/VerticalCurvedList"/>
    <dgm:cxn modelId="{24E115E1-9539-4FC0-8AF5-92051180BC31}" type="presParOf" srcId="{2EE13ECE-092E-4100-AAD9-BE8C5FA407C3}" destId="{A149FF09-C5D5-4073-B34B-D4E2F06D6B20}" srcOrd="3" destOrd="0" presId="urn:microsoft.com/office/officeart/2008/layout/VerticalCurvedList"/>
    <dgm:cxn modelId="{F3354936-E221-4D17-940A-9A3C25BC7F0A}" type="presParOf" srcId="{96C99F5E-6958-4FCC-AE4B-79DD4A2F03CA}" destId="{9A033166-0394-4443-AC3E-22121A438F63}" srcOrd="1" destOrd="0" presId="urn:microsoft.com/office/officeart/2008/layout/VerticalCurvedList"/>
    <dgm:cxn modelId="{369F0945-C1FE-412E-9F41-190FFF44E6A8}" type="presParOf" srcId="{96C99F5E-6958-4FCC-AE4B-79DD4A2F03CA}" destId="{F70BC653-FE1F-4E73-9343-A143796D3285}" srcOrd="2" destOrd="0" presId="urn:microsoft.com/office/officeart/2008/layout/VerticalCurvedList"/>
    <dgm:cxn modelId="{6B830614-D222-429D-8763-33C9736E2C37}" type="presParOf" srcId="{F70BC653-FE1F-4E73-9343-A143796D3285}" destId="{C4869F79-0653-433E-9E53-4698C30C789D}" srcOrd="0" destOrd="0" presId="urn:microsoft.com/office/officeart/2008/layout/VerticalCurvedList"/>
    <dgm:cxn modelId="{3A22F3EB-19C8-40CA-A00E-9C046E8CD938}" type="presParOf" srcId="{96C99F5E-6958-4FCC-AE4B-79DD4A2F03CA}" destId="{DF915073-7B12-4A05-931D-0591B49FB50F}" srcOrd="3" destOrd="0" presId="urn:microsoft.com/office/officeart/2008/layout/VerticalCurvedList"/>
    <dgm:cxn modelId="{0AA61E06-EACB-4D26-8DC8-64D89E55C085}" type="presParOf" srcId="{96C99F5E-6958-4FCC-AE4B-79DD4A2F03CA}" destId="{7A6E8B23-A427-41D3-9E3B-C0163074FD43}" srcOrd="4" destOrd="0" presId="urn:microsoft.com/office/officeart/2008/layout/VerticalCurvedList"/>
    <dgm:cxn modelId="{1F79BB79-298F-44AE-9854-A558A56DB39F}" type="presParOf" srcId="{7A6E8B23-A427-41D3-9E3B-C0163074FD43}" destId="{3C7FFF6E-B32F-4B20-A90B-AC4DDD06A30D}" srcOrd="0" destOrd="0" presId="urn:microsoft.com/office/officeart/2008/layout/VerticalCurvedList"/>
    <dgm:cxn modelId="{DB4EC274-E355-4F9B-8C33-2F957AA8D620}" type="presParOf" srcId="{96C99F5E-6958-4FCC-AE4B-79DD4A2F03CA}" destId="{D6068B12-C756-436F-8249-5CD4279E394C}" srcOrd="5" destOrd="0" presId="urn:microsoft.com/office/officeart/2008/layout/VerticalCurvedList"/>
    <dgm:cxn modelId="{7C4E1BCF-6EF6-4CE7-B03E-40D98597F276}" type="presParOf" srcId="{96C99F5E-6958-4FCC-AE4B-79DD4A2F03CA}" destId="{7ED86EFC-505F-421D-A718-5749EEE5A49F}" srcOrd="6" destOrd="0" presId="urn:microsoft.com/office/officeart/2008/layout/VerticalCurvedList"/>
    <dgm:cxn modelId="{F1C44467-10B5-45C5-9DC6-7F8C7D792668}" type="presParOf" srcId="{7ED86EFC-505F-421D-A718-5749EEE5A49F}" destId="{BB70827C-D048-4BEC-8B6A-0FBF8BAE9324}" srcOrd="0" destOrd="0" presId="urn:microsoft.com/office/officeart/2008/layout/VerticalCurvedList"/>
    <dgm:cxn modelId="{6C6CCFC0-F6F5-45DB-97EC-A14207287983}" type="presParOf" srcId="{96C99F5E-6958-4FCC-AE4B-79DD4A2F03CA}" destId="{5E158669-AF57-4ADF-855B-D0E2F64FB7DC}" srcOrd="7" destOrd="0" presId="urn:microsoft.com/office/officeart/2008/layout/VerticalCurvedList"/>
    <dgm:cxn modelId="{93A92070-ACB5-4360-B0D0-C90F102F3771}" type="presParOf" srcId="{96C99F5E-6958-4FCC-AE4B-79DD4A2F03CA}" destId="{F545E8D6-FB2F-4B92-ADF1-61122B482D21}" srcOrd="8" destOrd="0" presId="urn:microsoft.com/office/officeart/2008/layout/VerticalCurvedList"/>
    <dgm:cxn modelId="{72A3497E-165D-4455-974A-CA026CD7ED39}" type="presParOf" srcId="{F545E8D6-FB2F-4B92-ADF1-61122B482D21}" destId="{40882657-2E58-4FA8-8440-AF89D263F19A}"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78BF3-9D63-49C9-895E-9B55B97A0432}">
      <dsp:nvSpPr>
        <dsp:cNvPr id="0" name=""/>
        <dsp:cNvSpPr/>
      </dsp:nvSpPr>
      <dsp:spPr>
        <a:xfrm>
          <a:off x="3833" y="775818"/>
          <a:ext cx="4390571" cy="10976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s-EC" sz="1100" kern="1200" dirty="0">
              <a:latin typeface="Arial" panose="020B0604020202020204" pitchFamily="34" charset="0"/>
              <a:cs typeface="Arial" panose="020B0604020202020204" pitchFamily="34" charset="0"/>
            </a:rPr>
            <a:t>Libro I “Normas de Control para las Entidades de los Sectores Financieros Público y Privado”</a:t>
          </a:r>
          <a:endParaRPr lang="es-EC" sz="1100" kern="1200" dirty="0"/>
        </a:p>
      </dsp:txBody>
      <dsp:txXfrm>
        <a:off x="35982" y="807967"/>
        <a:ext cx="4326273" cy="1033344"/>
      </dsp:txXfrm>
    </dsp:sp>
    <dsp:sp modelId="{8A17F48A-2B4D-45CB-B3B4-C68E2A43C429}">
      <dsp:nvSpPr>
        <dsp:cNvPr id="0" name=""/>
        <dsp:cNvSpPr/>
      </dsp:nvSpPr>
      <dsp:spPr>
        <a:xfrm rot="5400000">
          <a:off x="2103076" y="1969505"/>
          <a:ext cx="192087" cy="192087"/>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3AD7BA6-1CA5-4013-B224-9E752ED9E0CC}">
      <dsp:nvSpPr>
        <dsp:cNvPr id="0" name=""/>
        <dsp:cNvSpPr/>
      </dsp:nvSpPr>
      <dsp:spPr>
        <a:xfrm>
          <a:off x="3833" y="2257636"/>
          <a:ext cx="4390571" cy="1097642"/>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just" defTabSz="400050">
            <a:lnSpc>
              <a:spcPct val="90000"/>
            </a:lnSpc>
            <a:spcBef>
              <a:spcPct val="0"/>
            </a:spcBef>
            <a:spcAft>
              <a:spcPct val="35000"/>
            </a:spcAft>
            <a:buNone/>
          </a:pPr>
          <a:r>
            <a:rPr lang="es-EC" sz="900" kern="1200" dirty="0">
              <a:latin typeface="Arial" panose="020B0604020202020204" pitchFamily="34" charset="0"/>
              <a:cs typeface="Arial" panose="020B0604020202020204" pitchFamily="34" charset="0"/>
            </a:rPr>
            <a:t>Título XVII “Calificaciones otorgadas por la Superintendencia de Bancos, Capítulo III “Normas para la Calificación de las Firmas Calificadoras de Riesgo para las Entidades de los Sectores Financieros Público y Privado”, sección I.</a:t>
          </a:r>
          <a:endParaRPr lang="es-EC" sz="900" kern="1200" dirty="0"/>
        </a:p>
      </dsp:txBody>
      <dsp:txXfrm>
        <a:off x="35982" y="2289785"/>
        <a:ext cx="4326273" cy="1033344"/>
      </dsp:txXfrm>
    </dsp:sp>
    <dsp:sp modelId="{F9E419C3-06D7-4CDA-82F2-FB7458D8303A}">
      <dsp:nvSpPr>
        <dsp:cNvPr id="0" name=""/>
        <dsp:cNvSpPr/>
      </dsp:nvSpPr>
      <dsp:spPr>
        <a:xfrm rot="5400000">
          <a:off x="2103076" y="3451323"/>
          <a:ext cx="192087" cy="192087"/>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2DACE28-32EE-4DAB-AC62-1B122AD5431A}">
      <dsp:nvSpPr>
        <dsp:cNvPr id="0" name=""/>
        <dsp:cNvSpPr/>
      </dsp:nvSpPr>
      <dsp:spPr>
        <a:xfrm>
          <a:off x="3833" y="3739454"/>
          <a:ext cx="4390571" cy="1097642"/>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just" defTabSz="400050">
            <a:lnSpc>
              <a:spcPct val="90000"/>
            </a:lnSpc>
            <a:spcBef>
              <a:spcPct val="0"/>
            </a:spcBef>
            <a:spcAft>
              <a:spcPct val="35000"/>
            </a:spcAft>
            <a:buNone/>
          </a:pPr>
          <a:r>
            <a:rPr lang="es-EC" sz="900" kern="1200" dirty="0">
              <a:latin typeface="Arial" panose="020B0604020202020204" pitchFamily="34" charset="0"/>
              <a:cs typeface="Arial" panose="020B0604020202020204" pitchFamily="34" charset="0"/>
            </a:rPr>
            <a:t>Artículo 1: “</a:t>
          </a:r>
          <a:r>
            <a:rPr lang="es-EC" sz="900" i="1" kern="1200" dirty="0">
              <a:latin typeface="Arial" panose="020B0604020202020204" pitchFamily="34" charset="0"/>
              <a:cs typeface="Arial" panose="020B0604020202020204" pitchFamily="34" charset="0"/>
            </a:rPr>
            <a:t>Las entidades financieras, las subsidiarias y afiliadas, en el país o en el exterior, por decisión del directorio, están obligadas a contratar los servicios de firmas calificadoras de riesgo de prestigio internacional o asociadas con una firma de prestigio internacional (…).</a:t>
          </a:r>
          <a:endParaRPr lang="es-EC" sz="900" kern="1200" dirty="0"/>
        </a:p>
      </dsp:txBody>
      <dsp:txXfrm>
        <a:off x="35982" y="3771603"/>
        <a:ext cx="4326273" cy="1033344"/>
      </dsp:txXfrm>
    </dsp:sp>
    <dsp:sp modelId="{DF83C7F9-1DCE-4A51-89A1-1DC98F7B70A4}">
      <dsp:nvSpPr>
        <dsp:cNvPr id="0" name=""/>
        <dsp:cNvSpPr/>
      </dsp:nvSpPr>
      <dsp:spPr>
        <a:xfrm>
          <a:off x="5009086" y="775818"/>
          <a:ext cx="4390571" cy="109764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s-EC" altLang="es-EC" sz="1100" b="1" kern="1200" dirty="0">
              <a:latin typeface="Arial" panose="020B0604020202020204" pitchFamily="34" charset="0"/>
              <a:cs typeface="Arial" panose="020B0604020202020204" pitchFamily="34" charset="0"/>
            </a:rPr>
            <a:t>Código Orgánico Monetario y Financiero</a:t>
          </a:r>
          <a:endParaRPr lang="es-EC" sz="1100" kern="1200" dirty="0"/>
        </a:p>
      </dsp:txBody>
      <dsp:txXfrm>
        <a:off x="5041235" y="807967"/>
        <a:ext cx="4326273" cy="1033344"/>
      </dsp:txXfrm>
    </dsp:sp>
    <dsp:sp modelId="{6A617BE7-CEE8-4230-929B-2200FD2981DD}">
      <dsp:nvSpPr>
        <dsp:cNvPr id="0" name=""/>
        <dsp:cNvSpPr/>
      </dsp:nvSpPr>
      <dsp:spPr>
        <a:xfrm rot="5400000">
          <a:off x="7108328" y="1969505"/>
          <a:ext cx="192087" cy="192087"/>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D8FED7C-A98E-4E4D-987C-AABD2A00EC33}">
      <dsp:nvSpPr>
        <dsp:cNvPr id="0" name=""/>
        <dsp:cNvSpPr/>
      </dsp:nvSpPr>
      <dsp:spPr>
        <a:xfrm>
          <a:off x="5009086" y="2257636"/>
          <a:ext cx="4390571" cy="1097642"/>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just" defTabSz="400050">
            <a:lnSpc>
              <a:spcPct val="90000"/>
            </a:lnSpc>
            <a:spcBef>
              <a:spcPct val="0"/>
            </a:spcBef>
            <a:spcAft>
              <a:spcPct val="35000"/>
            </a:spcAft>
            <a:buNone/>
          </a:pPr>
          <a:r>
            <a:rPr lang="es-ES" sz="900" kern="1200" dirty="0">
              <a:latin typeface="Arial" panose="020B0604020202020204" pitchFamily="34" charset="0"/>
              <a:cs typeface="Arial" panose="020B0604020202020204" pitchFamily="34" charset="0"/>
            </a:rPr>
            <a:t>En el artículo 375 - Funciones del Directorio, numeral 14 y último inciso del Código Orgánico Monetario y Financiero establece: </a:t>
          </a:r>
        </a:p>
        <a:p>
          <a:pPr marL="0" lvl="0" indent="0" algn="just" defTabSz="400050">
            <a:lnSpc>
              <a:spcPct val="90000"/>
            </a:lnSpc>
            <a:spcBef>
              <a:spcPct val="0"/>
            </a:spcBef>
            <a:spcAft>
              <a:spcPct val="35000"/>
            </a:spcAft>
            <a:buNone/>
          </a:pPr>
          <a:r>
            <a:rPr lang="es-ES" sz="900" kern="1200" dirty="0">
              <a:latin typeface="Arial" panose="020B0604020202020204" pitchFamily="34" charset="0"/>
              <a:cs typeface="Arial" panose="020B0604020202020204" pitchFamily="34" charset="0"/>
            </a:rPr>
            <a:t>	“</a:t>
          </a:r>
          <a:r>
            <a:rPr lang="es-ES" sz="900" i="1" kern="1200" dirty="0">
              <a:latin typeface="Arial" panose="020B0604020202020204" pitchFamily="34" charset="0"/>
              <a:cs typeface="Arial" panose="020B0604020202020204" pitchFamily="34" charset="0"/>
            </a:rPr>
            <a:t>Designar a los auditores interno y externo, peritos valuadores y la firma 	calificadora de riesgos sujetos a calificación previa por parte de la 	superintendencia”. </a:t>
          </a:r>
          <a:endParaRPr lang="es-EC" sz="900" kern="1200" dirty="0"/>
        </a:p>
      </dsp:txBody>
      <dsp:txXfrm>
        <a:off x="5041235" y="2289785"/>
        <a:ext cx="4326273" cy="1033344"/>
      </dsp:txXfrm>
    </dsp:sp>
    <dsp:sp modelId="{7C43A65B-09B9-4100-8710-E9C64D9F878E}">
      <dsp:nvSpPr>
        <dsp:cNvPr id="0" name=""/>
        <dsp:cNvSpPr/>
      </dsp:nvSpPr>
      <dsp:spPr>
        <a:xfrm rot="5391031">
          <a:off x="7116424" y="3445143"/>
          <a:ext cx="179729" cy="192087"/>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7B1C6E7-EBFF-4B11-AFA2-19C1331B337F}">
      <dsp:nvSpPr>
        <dsp:cNvPr id="0" name=""/>
        <dsp:cNvSpPr/>
      </dsp:nvSpPr>
      <dsp:spPr>
        <a:xfrm>
          <a:off x="5012920" y="3727095"/>
          <a:ext cx="4390571" cy="1097642"/>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just" defTabSz="400050">
            <a:lnSpc>
              <a:spcPct val="90000"/>
            </a:lnSpc>
            <a:spcBef>
              <a:spcPct val="0"/>
            </a:spcBef>
            <a:spcAft>
              <a:spcPct val="35000"/>
            </a:spcAft>
            <a:buNone/>
          </a:pPr>
          <a:r>
            <a:rPr lang="es-EC" sz="900" i="1" kern="1200" dirty="0">
              <a:latin typeface="Arial" panose="020B0604020202020204" pitchFamily="34" charset="0"/>
              <a:cs typeface="Arial" panose="020B0604020202020204" pitchFamily="34" charset="0"/>
            </a:rPr>
            <a:t>En el caso de la entidad financiera pública a cargo del financiamiento a los Gobiernos Autónomos Descentralizados, las funciones del numeral 14 serán resueltas por la Junta General de Accionistas</a:t>
          </a:r>
          <a:r>
            <a:rPr lang="es-EC" sz="900" kern="1200" dirty="0">
              <a:latin typeface="Arial" panose="020B0604020202020204" pitchFamily="34" charset="0"/>
              <a:cs typeface="Arial" panose="020B0604020202020204" pitchFamily="34" charset="0"/>
            </a:rPr>
            <a:t>”, respectivamente. </a:t>
          </a:r>
          <a:endParaRPr lang="es-EC" sz="900" kern="1200" dirty="0"/>
        </a:p>
      </dsp:txBody>
      <dsp:txXfrm>
        <a:off x="5045069" y="3759244"/>
        <a:ext cx="4326273" cy="10333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62D3E-0876-4723-AF55-7DBC5A3EC284}">
      <dsp:nvSpPr>
        <dsp:cNvPr id="0" name=""/>
        <dsp:cNvSpPr/>
      </dsp:nvSpPr>
      <dsp:spPr>
        <a:xfrm>
          <a:off x="-6126981" y="-937410"/>
          <a:ext cx="7293488" cy="7293488"/>
        </a:xfrm>
        <a:prstGeom prst="blockArc">
          <a:avLst>
            <a:gd name="adj1" fmla="val 18900000"/>
            <a:gd name="adj2" fmla="val 2700000"/>
            <a:gd name="adj3" fmla="val 296"/>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033166-0394-4443-AC3E-22121A438F63}">
      <dsp:nvSpPr>
        <dsp:cNvPr id="0" name=""/>
        <dsp:cNvSpPr/>
      </dsp:nvSpPr>
      <dsp:spPr>
        <a:xfrm>
          <a:off x="610504" y="416587"/>
          <a:ext cx="7440913" cy="83360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None/>
          </a:pPr>
          <a:r>
            <a:rPr lang="es-EC" altLang="es-EC" sz="1800" kern="1200" dirty="0">
              <a:latin typeface="Arial" panose="020B0604020202020204" pitchFamily="34" charset="0"/>
              <a:cs typeface="Arial" panose="020B0604020202020204" pitchFamily="34" charset="0"/>
              <a:sym typeface="Calibri" panose="020F0502020204030204" pitchFamily="34" charset="0"/>
            </a:rPr>
            <a:t>Escoger a la firma calificadora es estratégico para el Banco de Desarrollo del Ecuador B.P., </a:t>
          </a:r>
          <a:endParaRPr lang="es-EC" sz="1800" kern="1200" dirty="0"/>
        </a:p>
      </dsp:txBody>
      <dsp:txXfrm>
        <a:off x="610504" y="416587"/>
        <a:ext cx="7440913" cy="833607"/>
      </dsp:txXfrm>
    </dsp:sp>
    <dsp:sp modelId="{C4869F79-0653-433E-9E53-4698C30C789D}">
      <dsp:nvSpPr>
        <dsp:cNvPr id="0" name=""/>
        <dsp:cNvSpPr/>
      </dsp:nvSpPr>
      <dsp:spPr>
        <a:xfrm>
          <a:off x="89500" y="312386"/>
          <a:ext cx="1042009" cy="1042009"/>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915073-7B12-4A05-931D-0591B49FB50F}">
      <dsp:nvSpPr>
        <dsp:cNvPr id="0" name=""/>
        <dsp:cNvSpPr/>
      </dsp:nvSpPr>
      <dsp:spPr>
        <a:xfrm>
          <a:off x="1088431" y="1667215"/>
          <a:ext cx="6962986" cy="83360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None/>
          </a:pPr>
          <a:r>
            <a:rPr lang="es-EC" altLang="es-EC" sz="1800" kern="1200" dirty="0">
              <a:latin typeface="Arial" panose="020B0604020202020204" pitchFamily="34" charset="0"/>
              <a:cs typeface="Arial" panose="020B0604020202020204" pitchFamily="34" charset="0"/>
              <a:sym typeface="Calibri" panose="020F0502020204030204" pitchFamily="34" charset="0"/>
            </a:rPr>
            <a:t>La calificación de riesgo global es un parámetro fundamental para el posicionamiento en el mercado nacional e internacional.</a:t>
          </a:r>
          <a:endParaRPr lang="es-EC" sz="1800" kern="1200" dirty="0"/>
        </a:p>
      </dsp:txBody>
      <dsp:txXfrm>
        <a:off x="1088431" y="1667215"/>
        <a:ext cx="6962986" cy="833607"/>
      </dsp:txXfrm>
    </dsp:sp>
    <dsp:sp modelId="{3C7FFF6E-B32F-4B20-A90B-AC4DDD06A30D}">
      <dsp:nvSpPr>
        <dsp:cNvPr id="0" name=""/>
        <dsp:cNvSpPr/>
      </dsp:nvSpPr>
      <dsp:spPr>
        <a:xfrm>
          <a:off x="567426" y="1563014"/>
          <a:ext cx="1042009" cy="1042009"/>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6068B12-C756-436F-8249-5CD4279E394C}">
      <dsp:nvSpPr>
        <dsp:cNvPr id="0" name=""/>
        <dsp:cNvSpPr/>
      </dsp:nvSpPr>
      <dsp:spPr>
        <a:xfrm>
          <a:off x="1088431" y="2917843"/>
          <a:ext cx="6962986" cy="83360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None/>
          </a:pPr>
          <a:r>
            <a:rPr lang="es-ES" altLang="es-EC" sz="1800" kern="1200" dirty="0">
              <a:latin typeface="Arial" panose="020B0604020202020204" pitchFamily="34" charset="0"/>
              <a:cs typeface="Arial" panose="020B0604020202020204" pitchFamily="34" charset="0"/>
            </a:rPr>
            <a:t>La Gerencia de Riesgos realizó un proceso de selección para realizar la Consultoría para la Calificación de Riesgo Global del BDE B.P</a:t>
          </a:r>
          <a:endParaRPr lang="es-EC" sz="1800" kern="1200" dirty="0"/>
        </a:p>
      </dsp:txBody>
      <dsp:txXfrm>
        <a:off x="1088431" y="2917843"/>
        <a:ext cx="6962986" cy="833607"/>
      </dsp:txXfrm>
    </dsp:sp>
    <dsp:sp modelId="{BB70827C-D048-4BEC-8B6A-0FBF8BAE9324}">
      <dsp:nvSpPr>
        <dsp:cNvPr id="0" name=""/>
        <dsp:cNvSpPr/>
      </dsp:nvSpPr>
      <dsp:spPr>
        <a:xfrm>
          <a:off x="567426" y="2813642"/>
          <a:ext cx="1042009" cy="1042009"/>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E158669-AF57-4ADF-855B-D0E2F64FB7DC}">
      <dsp:nvSpPr>
        <dsp:cNvPr id="0" name=""/>
        <dsp:cNvSpPr/>
      </dsp:nvSpPr>
      <dsp:spPr>
        <a:xfrm>
          <a:off x="610504" y="4168472"/>
          <a:ext cx="7440913" cy="83360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None/>
          </a:pPr>
          <a:r>
            <a:rPr lang="es-ES" altLang="es-EC" sz="1800" kern="1200" dirty="0">
              <a:latin typeface="Arial" panose="020B0604020202020204" pitchFamily="34" charset="0"/>
              <a:cs typeface="Arial" panose="020B0604020202020204" pitchFamily="34" charset="0"/>
            </a:rPr>
            <a:t>Firmas Calificadoras invitadas: </a:t>
          </a:r>
          <a:r>
            <a:rPr lang="es-ES" altLang="es-EC" sz="1800" kern="1200" dirty="0" err="1">
              <a:latin typeface="Arial" panose="020B0604020202020204" pitchFamily="34" charset="0"/>
              <a:cs typeface="Arial" panose="020B0604020202020204" pitchFamily="34" charset="0"/>
            </a:rPr>
            <a:t>BankWatch</a:t>
          </a:r>
          <a:r>
            <a:rPr lang="es-ES" altLang="es-EC" sz="1800" kern="1200" dirty="0">
              <a:latin typeface="Arial" panose="020B0604020202020204" pitchFamily="34" charset="0"/>
              <a:cs typeface="Arial" panose="020B0604020202020204" pitchFamily="34" charset="0"/>
            </a:rPr>
            <a:t> Ratings S.A. , </a:t>
          </a:r>
          <a:r>
            <a:rPr lang="es-ES" altLang="es-EC" sz="1800" kern="1200" dirty="0" err="1">
              <a:latin typeface="Arial" panose="020B0604020202020204" pitchFamily="34" charset="0"/>
              <a:cs typeface="Arial" panose="020B0604020202020204" pitchFamily="34" charset="0"/>
            </a:rPr>
            <a:t>Union</a:t>
          </a:r>
          <a:r>
            <a:rPr lang="es-ES" altLang="es-EC" sz="1800" kern="1200" dirty="0">
              <a:latin typeface="Arial" panose="020B0604020202020204" pitchFamily="34" charset="0"/>
              <a:cs typeface="Arial" panose="020B0604020202020204" pitchFamily="34" charset="0"/>
            </a:rPr>
            <a:t> Ratings Calificadora de Riesgos S.A. y </a:t>
          </a:r>
          <a:r>
            <a:rPr lang="es-ES" altLang="es-EC" sz="1800" kern="1200" dirty="0" err="1">
              <a:latin typeface="Arial" panose="020B0604020202020204" pitchFamily="34" charset="0"/>
              <a:cs typeface="Arial" panose="020B0604020202020204" pitchFamily="34" charset="0"/>
            </a:rPr>
            <a:t>Pacific</a:t>
          </a:r>
          <a:r>
            <a:rPr lang="es-ES" altLang="es-EC" sz="1800" kern="1200" dirty="0">
              <a:latin typeface="Arial" panose="020B0604020202020204" pitchFamily="34" charset="0"/>
              <a:cs typeface="Arial" panose="020B0604020202020204" pitchFamily="34" charset="0"/>
            </a:rPr>
            <a:t> </a:t>
          </a:r>
          <a:r>
            <a:rPr lang="es-ES" altLang="es-EC" sz="1800" kern="1200" dirty="0" err="1">
              <a:latin typeface="Arial" panose="020B0604020202020204" pitchFamily="34" charset="0"/>
              <a:cs typeface="Arial" panose="020B0604020202020204" pitchFamily="34" charset="0"/>
            </a:rPr>
            <a:t>Credit</a:t>
          </a:r>
          <a:r>
            <a:rPr lang="es-ES" altLang="es-EC" sz="1800" kern="1200" dirty="0">
              <a:latin typeface="Arial" panose="020B0604020202020204" pitchFamily="34" charset="0"/>
              <a:cs typeface="Arial" panose="020B0604020202020204" pitchFamily="34" charset="0"/>
            </a:rPr>
            <a:t> Rating S.A.</a:t>
          </a:r>
          <a:endParaRPr lang="es-EC" sz="1800" kern="1200" dirty="0"/>
        </a:p>
      </dsp:txBody>
      <dsp:txXfrm>
        <a:off x="610504" y="4168472"/>
        <a:ext cx="7440913" cy="833607"/>
      </dsp:txXfrm>
    </dsp:sp>
    <dsp:sp modelId="{40882657-2E58-4FA8-8440-AF89D263F19A}">
      <dsp:nvSpPr>
        <dsp:cNvPr id="0" name=""/>
        <dsp:cNvSpPr/>
      </dsp:nvSpPr>
      <dsp:spPr>
        <a:xfrm>
          <a:off x="89500" y="4064271"/>
          <a:ext cx="1042009" cy="1042009"/>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C"/>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03F93E-7217-AE40-A4DD-98A7EF3C3F2A}" type="datetimeFigureOut">
              <a:rPr lang="es-EC" smtClean="0"/>
              <a:t>24/02/2026</a:t>
            </a:fld>
            <a:endParaRPr lang="es-EC"/>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C"/>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C"/>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3C0D2B-3B2A-6843-8BB2-DC517C07D247}" type="slidenum">
              <a:rPr lang="es-EC" smtClean="0"/>
              <a:t>‹Nº›</a:t>
            </a:fld>
            <a:endParaRPr lang="es-EC"/>
          </a:p>
        </p:txBody>
      </p:sp>
    </p:spTree>
    <p:extLst>
      <p:ext uri="{BB962C8B-B14F-4D97-AF65-F5344CB8AC3E}">
        <p14:creationId xmlns:p14="http://schemas.microsoft.com/office/powerpoint/2010/main" val="3922306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346F25-2BC1-86F0-B34D-8FECA7DF41B3}"/>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EC"/>
          </a:p>
        </p:txBody>
      </p:sp>
      <p:sp>
        <p:nvSpPr>
          <p:cNvPr id="3" name="Subtítulo 2">
            <a:extLst>
              <a:ext uri="{FF2B5EF4-FFF2-40B4-BE49-F238E27FC236}">
                <a16:creationId xmlns:a16="http://schemas.microsoft.com/office/drawing/2014/main" id="{184723B7-C08E-DA89-2901-6DCFEC5CD6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EC"/>
          </a:p>
        </p:txBody>
      </p:sp>
      <p:sp>
        <p:nvSpPr>
          <p:cNvPr id="4" name="Marcador de fecha 3">
            <a:extLst>
              <a:ext uri="{FF2B5EF4-FFF2-40B4-BE49-F238E27FC236}">
                <a16:creationId xmlns:a16="http://schemas.microsoft.com/office/drawing/2014/main" id="{30BC27F4-DECF-94A0-7FE1-133B0A3FABCE}"/>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5" name="Marcador de pie de página 4">
            <a:extLst>
              <a:ext uri="{FF2B5EF4-FFF2-40B4-BE49-F238E27FC236}">
                <a16:creationId xmlns:a16="http://schemas.microsoft.com/office/drawing/2014/main" id="{5425F38B-DB12-97FF-8795-3707E5B8299C}"/>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637137B9-B6CA-7C03-3FF3-6EDBF4E768EA}"/>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4218494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B395E4-3A8F-7B7F-DA0B-265622CC33F0}"/>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00D4A101-72A2-ACD0-42DD-CB621D39D092}"/>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3C5987FE-041C-1A27-85C8-E9CB4530D4E0}"/>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5" name="Marcador de pie de página 4">
            <a:extLst>
              <a:ext uri="{FF2B5EF4-FFF2-40B4-BE49-F238E27FC236}">
                <a16:creationId xmlns:a16="http://schemas.microsoft.com/office/drawing/2014/main" id="{DA0B8987-417E-BBEB-E587-C7A50481FEBC}"/>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083C0155-F751-2AA3-9374-6F7C2125A405}"/>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1083124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62E5E9A-248B-BEE7-E138-94F035A263ED}"/>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3796C933-7F79-E5AB-3E6A-4FB1CA3914FA}"/>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43B58367-8DEE-170B-3EDD-F7B89DC7CEE9}"/>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5" name="Marcador de pie de página 4">
            <a:extLst>
              <a:ext uri="{FF2B5EF4-FFF2-40B4-BE49-F238E27FC236}">
                <a16:creationId xmlns:a16="http://schemas.microsoft.com/office/drawing/2014/main" id="{765FA7B5-431A-0B38-0BFC-DD198E6279C3}"/>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2AC45648-E844-F7F9-3B5C-1755CB2E7CDF}"/>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1388341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C7DE1E-0258-A075-C970-1E56A6C29EAE}"/>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226AF9BF-1403-4E19-0232-09451852BCB2}"/>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AD152515-F4F1-51C9-BE5A-A8106C23E63A}"/>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5" name="Marcador de pie de página 4">
            <a:extLst>
              <a:ext uri="{FF2B5EF4-FFF2-40B4-BE49-F238E27FC236}">
                <a16:creationId xmlns:a16="http://schemas.microsoft.com/office/drawing/2014/main" id="{377DA65A-5ADA-4957-7F7C-B7918FBBA1FD}"/>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C5514894-A284-E4E5-F3FF-831F0EA38DC2}"/>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1059898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D92782-BEED-D88D-4396-7067ED8CAD0C}"/>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39EE9F7E-23D6-C3AB-940C-21FC8CF706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3CC2CC2B-361C-3E42-AD1C-E1F29D492F08}"/>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5" name="Marcador de pie de página 4">
            <a:extLst>
              <a:ext uri="{FF2B5EF4-FFF2-40B4-BE49-F238E27FC236}">
                <a16:creationId xmlns:a16="http://schemas.microsoft.com/office/drawing/2014/main" id="{CB3AC9F8-D713-D60A-C50F-C1D42BA14A9F}"/>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2A52E9D3-2365-233C-4C36-ED5C14B47D34}"/>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3952994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6B0511-8BF4-75FB-FEBF-5D3D2D7852CE}"/>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BAE51A95-5BE1-2164-8FE9-2859E9CDB9CD}"/>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contenido 3">
            <a:extLst>
              <a:ext uri="{FF2B5EF4-FFF2-40B4-BE49-F238E27FC236}">
                <a16:creationId xmlns:a16="http://schemas.microsoft.com/office/drawing/2014/main" id="{1429CED5-D6B4-EF47-4E0E-A6CD67C4DC4D}"/>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fecha 4">
            <a:extLst>
              <a:ext uri="{FF2B5EF4-FFF2-40B4-BE49-F238E27FC236}">
                <a16:creationId xmlns:a16="http://schemas.microsoft.com/office/drawing/2014/main" id="{9221C6D9-10DD-7292-D50C-07FF634DA271}"/>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6" name="Marcador de pie de página 5">
            <a:extLst>
              <a:ext uri="{FF2B5EF4-FFF2-40B4-BE49-F238E27FC236}">
                <a16:creationId xmlns:a16="http://schemas.microsoft.com/office/drawing/2014/main" id="{7A2DE3BC-DC31-A3FA-CFF5-3268D6C074CD}"/>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F285AF61-A67A-DCBA-5D8D-C0C9D6364E94}"/>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4195844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C9D2B5-96AE-1614-05A5-29AF4A58A2C6}"/>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8CE97EAF-AFBD-6627-9CBF-47FB242CA8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16132775-879E-DD76-F035-8E0C16D7CA56}"/>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texto 4">
            <a:extLst>
              <a:ext uri="{FF2B5EF4-FFF2-40B4-BE49-F238E27FC236}">
                <a16:creationId xmlns:a16="http://schemas.microsoft.com/office/drawing/2014/main" id="{CDBC8DC9-FC7E-03DE-6DBB-E222C0EE77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8C00D699-1771-8AD4-705F-56AD1CC7CD78}"/>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7" name="Marcador de fecha 6">
            <a:extLst>
              <a:ext uri="{FF2B5EF4-FFF2-40B4-BE49-F238E27FC236}">
                <a16:creationId xmlns:a16="http://schemas.microsoft.com/office/drawing/2014/main" id="{625AFEE5-319F-A2AD-E31E-3E4B955256EC}"/>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8" name="Marcador de pie de página 7">
            <a:extLst>
              <a:ext uri="{FF2B5EF4-FFF2-40B4-BE49-F238E27FC236}">
                <a16:creationId xmlns:a16="http://schemas.microsoft.com/office/drawing/2014/main" id="{B562BC96-8129-04A7-077D-30B1D895711A}"/>
              </a:ext>
            </a:extLst>
          </p:cNvPr>
          <p:cNvSpPr>
            <a:spLocks noGrp="1"/>
          </p:cNvSpPr>
          <p:nvPr>
            <p:ph type="ftr" sz="quarter" idx="11"/>
          </p:nvPr>
        </p:nvSpPr>
        <p:spPr/>
        <p:txBody>
          <a:bodyPr/>
          <a:lstStyle/>
          <a:p>
            <a:endParaRPr lang="es-EC"/>
          </a:p>
        </p:txBody>
      </p:sp>
      <p:sp>
        <p:nvSpPr>
          <p:cNvPr id="9" name="Marcador de número de diapositiva 8">
            <a:extLst>
              <a:ext uri="{FF2B5EF4-FFF2-40B4-BE49-F238E27FC236}">
                <a16:creationId xmlns:a16="http://schemas.microsoft.com/office/drawing/2014/main" id="{B2850C51-FE30-CC3B-0DF8-C0FC80D850B1}"/>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1245008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F8E55B-D9AF-72C4-B277-596070C0A592}"/>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fecha 2">
            <a:extLst>
              <a:ext uri="{FF2B5EF4-FFF2-40B4-BE49-F238E27FC236}">
                <a16:creationId xmlns:a16="http://schemas.microsoft.com/office/drawing/2014/main" id="{49C9F73A-34DF-19E8-930C-25D0F934278D}"/>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4" name="Marcador de pie de página 3">
            <a:extLst>
              <a:ext uri="{FF2B5EF4-FFF2-40B4-BE49-F238E27FC236}">
                <a16:creationId xmlns:a16="http://schemas.microsoft.com/office/drawing/2014/main" id="{CC18D998-D993-32DA-59C0-FB3DD349CE7F}"/>
              </a:ext>
            </a:extLst>
          </p:cNvPr>
          <p:cNvSpPr>
            <a:spLocks noGrp="1"/>
          </p:cNvSpPr>
          <p:nvPr>
            <p:ph type="ftr" sz="quarter" idx="11"/>
          </p:nvPr>
        </p:nvSpPr>
        <p:spPr/>
        <p:txBody>
          <a:bodyPr/>
          <a:lstStyle/>
          <a:p>
            <a:endParaRPr lang="es-EC"/>
          </a:p>
        </p:txBody>
      </p:sp>
      <p:sp>
        <p:nvSpPr>
          <p:cNvPr id="5" name="Marcador de número de diapositiva 4">
            <a:extLst>
              <a:ext uri="{FF2B5EF4-FFF2-40B4-BE49-F238E27FC236}">
                <a16:creationId xmlns:a16="http://schemas.microsoft.com/office/drawing/2014/main" id="{C3CC42A3-E728-D7A1-1DCA-0C38B06043DB}"/>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2821709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D75EA27-B0AF-6126-9994-0CB4B51B6295}"/>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3" name="Marcador de pie de página 2">
            <a:extLst>
              <a:ext uri="{FF2B5EF4-FFF2-40B4-BE49-F238E27FC236}">
                <a16:creationId xmlns:a16="http://schemas.microsoft.com/office/drawing/2014/main" id="{DA090E00-67A4-AB5E-4BCF-D396510272E8}"/>
              </a:ext>
            </a:extLst>
          </p:cNvPr>
          <p:cNvSpPr>
            <a:spLocks noGrp="1"/>
          </p:cNvSpPr>
          <p:nvPr>
            <p:ph type="ftr" sz="quarter" idx="11"/>
          </p:nvPr>
        </p:nvSpPr>
        <p:spPr/>
        <p:txBody>
          <a:bodyPr/>
          <a:lstStyle/>
          <a:p>
            <a:endParaRPr lang="es-EC"/>
          </a:p>
        </p:txBody>
      </p:sp>
      <p:sp>
        <p:nvSpPr>
          <p:cNvPr id="4" name="Marcador de número de diapositiva 3">
            <a:extLst>
              <a:ext uri="{FF2B5EF4-FFF2-40B4-BE49-F238E27FC236}">
                <a16:creationId xmlns:a16="http://schemas.microsoft.com/office/drawing/2014/main" id="{8DA6FE85-CF0A-A61B-7166-37BA9CA30729}"/>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2824067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37EAB0-41BF-4711-E5EB-0169309EFA9D}"/>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1A3952A4-99B0-BB43-2129-31DF6B4B73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texto 3">
            <a:extLst>
              <a:ext uri="{FF2B5EF4-FFF2-40B4-BE49-F238E27FC236}">
                <a16:creationId xmlns:a16="http://schemas.microsoft.com/office/drawing/2014/main" id="{C4B0B186-2E7F-A295-A698-63FA1C6002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33260E8C-DC55-1D75-2F59-8808775380D9}"/>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6" name="Marcador de pie de página 5">
            <a:extLst>
              <a:ext uri="{FF2B5EF4-FFF2-40B4-BE49-F238E27FC236}">
                <a16:creationId xmlns:a16="http://schemas.microsoft.com/office/drawing/2014/main" id="{DB837411-8394-7846-51A2-735BA4B1793E}"/>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4627F727-8C63-9E62-3005-D8DE7BD9E598}"/>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3451627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1FD4A5-2815-0715-BE6A-ED798C6277E2}"/>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posición de imagen 2">
            <a:extLst>
              <a:ext uri="{FF2B5EF4-FFF2-40B4-BE49-F238E27FC236}">
                <a16:creationId xmlns:a16="http://schemas.microsoft.com/office/drawing/2014/main" id="{6CEFC399-02AF-F5DE-EBBB-C091BB2EA7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a:extLst>
              <a:ext uri="{FF2B5EF4-FFF2-40B4-BE49-F238E27FC236}">
                <a16:creationId xmlns:a16="http://schemas.microsoft.com/office/drawing/2014/main" id="{C270B8C7-91BC-E305-3D19-80305D46B6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07DD55C8-7229-6006-65E0-9F22FC6248A9}"/>
              </a:ext>
            </a:extLst>
          </p:cNvPr>
          <p:cNvSpPr>
            <a:spLocks noGrp="1"/>
          </p:cNvSpPr>
          <p:nvPr>
            <p:ph type="dt" sz="half" idx="10"/>
          </p:nvPr>
        </p:nvSpPr>
        <p:spPr/>
        <p:txBody>
          <a:bodyPr/>
          <a:lstStyle/>
          <a:p>
            <a:fld id="{D36E38E2-8CD1-214B-8036-CC600787765A}" type="datetimeFigureOut">
              <a:rPr lang="es-EC" smtClean="0"/>
              <a:t>24/02/2026</a:t>
            </a:fld>
            <a:endParaRPr lang="es-EC"/>
          </a:p>
        </p:txBody>
      </p:sp>
      <p:sp>
        <p:nvSpPr>
          <p:cNvPr id="6" name="Marcador de pie de página 5">
            <a:extLst>
              <a:ext uri="{FF2B5EF4-FFF2-40B4-BE49-F238E27FC236}">
                <a16:creationId xmlns:a16="http://schemas.microsoft.com/office/drawing/2014/main" id="{B7A83BA8-C3C0-3678-E05C-A887AE2ADD8B}"/>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B971B54B-C4AC-A6B5-01FC-BD951F7721B7}"/>
              </a:ext>
            </a:extLst>
          </p:cNvPr>
          <p:cNvSpPr>
            <a:spLocks noGrp="1"/>
          </p:cNvSpPr>
          <p:nvPr>
            <p:ph type="sldNum" sz="quarter" idx="12"/>
          </p:nvPr>
        </p:nvSpPr>
        <p:spPr/>
        <p:txBody>
          <a:bodyPr/>
          <a:lstStyle/>
          <a:p>
            <a:fld id="{8790AC17-E518-6942-9915-53B51B2DAB80}" type="slidenum">
              <a:rPr lang="es-EC" smtClean="0"/>
              <a:t>‹Nº›</a:t>
            </a:fld>
            <a:endParaRPr lang="es-EC"/>
          </a:p>
        </p:txBody>
      </p:sp>
    </p:spTree>
    <p:extLst>
      <p:ext uri="{BB962C8B-B14F-4D97-AF65-F5344CB8AC3E}">
        <p14:creationId xmlns:p14="http://schemas.microsoft.com/office/powerpoint/2010/main" val="883731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4ADFCD2-7EA4-D8B1-644E-6B1D3239A9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FC634A4B-6143-6207-279D-2E105AE5DD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D1907B03-9DC8-2F4D-C2E2-9CAA2F1058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E38E2-8CD1-214B-8036-CC600787765A}" type="datetimeFigureOut">
              <a:rPr lang="es-EC" smtClean="0"/>
              <a:t>24/02/2026</a:t>
            </a:fld>
            <a:endParaRPr lang="es-EC"/>
          </a:p>
        </p:txBody>
      </p:sp>
      <p:sp>
        <p:nvSpPr>
          <p:cNvPr id="5" name="Marcador de pie de página 4">
            <a:extLst>
              <a:ext uri="{FF2B5EF4-FFF2-40B4-BE49-F238E27FC236}">
                <a16:creationId xmlns:a16="http://schemas.microsoft.com/office/drawing/2014/main" id="{08488A29-2FC1-F693-B753-3254BD88B1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Marcador de número de diapositiva 5">
            <a:extLst>
              <a:ext uri="{FF2B5EF4-FFF2-40B4-BE49-F238E27FC236}">
                <a16:creationId xmlns:a16="http://schemas.microsoft.com/office/drawing/2014/main" id="{50F70BCB-741F-80A7-530D-E445A52815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0AC17-E518-6942-9915-53B51B2DAB80}" type="slidenum">
              <a:rPr lang="es-EC" smtClean="0"/>
              <a:t>‹Nº›</a:t>
            </a:fld>
            <a:endParaRPr lang="es-EC"/>
          </a:p>
        </p:txBody>
      </p:sp>
    </p:spTree>
    <p:extLst>
      <p:ext uri="{BB962C8B-B14F-4D97-AF65-F5344CB8AC3E}">
        <p14:creationId xmlns:p14="http://schemas.microsoft.com/office/powerpoint/2010/main" val="3273338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D1073DA8-9CB6-46E4-0222-17392C17ACE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5778500"/>
          </a:xfrm>
          <a:prstGeom prst="rect">
            <a:avLst/>
          </a:prstGeom>
        </p:spPr>
      </p:pic>
      <p:pic>
        <p:nvPicPr>
          <p:cNvPr id="13" name="Imagen 12">
            <a:extLst>
              <a:ext uri="{FF2B5EF4-FFF2-40B4-BE49-F238E27FC236}">
                <a16:creationId xmlns:a16="http://schemas.microsoft.com/office/drawing/2014/main" id="{D7D94FA1-8091-74ED-00E3-5A1D75C2C22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652579" y="5539319"/>
            <a:ext cx="2453821" cy="478362"/>
          </a:xfrm>
          <a:prstGeom prst="rect">
            <a:avLst/>
          </a:prstGeom>
        </p:spPr>
      </p:pic>
      <p:sp>
        <p:nvSpPr>
          <p:cNvPr id="18" name="CuadroTexto 17">
            <a:extLst>
              <a:ext uri="{FF2B5EF4-FFF2-40B4-BE49-F238E27FC236}">
                <a16:creationId xmlns:a16="http://schemas.microsoft.com/office/drawing/2014/main" id="{AFF8FC52-9D15-E714-8A95-804D1E52CF6B}"/>
              </a:ext>
            </a:extLst>
          </p:cNvPr>
          <p:cNvSpPr txBox="1"/>
          <p:nvPr/>
        </p:nvSpPr>
        <p:spPr>
          <a:xfrm>
            <a:off x="985159" y="1722155"/>
            <a:ext cx="9354595" cy="1569660"/>
          </a:xfrm>
          <a:prstGeom prst="rect">
            <a:avLst/>
          </a:prstGeom>
          <a:noFill/>
        </p:spPr>
        <p:txBody>
          <a:bodyPr wrap="square" rtlCol="0">
            <a:spAutoFit/>
          </a:bodyPr>
          <a:lstStyle/>
          <a:p>
            <a:pPr>
              <a:buSzPts val="8000"/>
            </a:pPr>
            <a:r>
              <a:rPr lang="es-EC" altLang="es-EC" sz="3200" b="1" dirty="0">
                <a:solidFill>
                  <a:schemeClr val="bg1"/>
                </a:solidFill>
              </a:rPr>
              <a:t>DESIGNACIÓN: CONTRATACIÓN CALIFICADORA DE RIESGO GLOBAL DEL BANCO DE DESARROLLO DEL ECUADOR B.P. PARA EL EJERCICIO ECONÓMICO 2026</a:t>
            </a:r>
          </a:p>
        </p:txBody>
      </p:sp>
      <p:sp>
        <p:nvSpPr>
          <p:cNvPr id="2" name="Paralelogramo 1">
            <a:extLst>
              <a:ext uri="{FF2B5EF4-FFF2-40B4-BE49-F238E27FC236}">
                <a16:creationId xmlns:a16="http://schemas.microsoft.com/office/drawing/2014/main" id="{14A17FD7-7B24-5F4C-DC19-5C8423C6FD30}"/>
              </a:ext>
            </a:extLst>
          </p:cNvPr>
          <p:cNvSpPr/>
          <p:nvPr/>
        </p:nvSpPr>
        <p:spPr>
          <a:xfrm>
            <a:off x="349321" y="-14555"/>
            <a:ext cx="4378611" cy="513708"/>
          </a:xfrm>
          <a:prstGeom prst="parallelogram">
            <a:avLst/>
          </a:prstGeom>
          <a:solidFill>
            <a:srgbClr val="FFC7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19" name="CuadroTexto 18">
            <a:extLst>
              <a:ext uri="{FF2B5EF4-FFF2-40B4-BE49-F238E27FC236}">
                <a16:creationId xmlns:a16="http://schemas.microsoft.com/office/drawing/2014/main" id="{E5F72BDF-505D-EDBE-9EA7-98219285D616}"/>
              </a:ext>
            </a:extLst>
          </p:cNvPr>
          <p:cNvSpPr txBox="1"/>
          <p:nvPr/>
        </p:nvSpPr>
        <p:spPr>
          <a:xfrm>
            <a:off x="444692" y="65327"/>
            <a:ext cx="4537967" cy="353943"/>
          </a:xfrm>
          <a:prstGeom prst="rect">
            <a:avLst/>
          </a:prstGeom>
          <a:noFill/>
        </p:spPr>
        <p:txBody>
          <a:bodyPr wrap="square" rtlCol="0">
            <a:spAutoFit/>
          </a:bodyPr>
          <a:lstStyle/>
          <a:p>
            <a:r>
              <a:rPr lang="es-EC" sz="1700" i="1" dirty="0">
                <a:solidFill>
                  <a:srgbClr val="2D2D93"/>
                </a:solidFill>
                <a:latin typeface="Montserrat" pitchFamily="2" charset="77"/>
              </a:rPr>
              <a:t>Banco de Desarrollo del Ecuador B.P.</a:t>
            </a:r>
          </a:p>
        </p:txBody>
      </p:sp>
      <p:pic>
        <p:nvPicPr>
          <p:cNvPr id="4" name="Imagen 3">
            <a:extLst>
              <a:ext uri="{FF2B5EF4-FFF2-40B4-BE49-F238E27FC236}">
                <a16:creationId xmlns:a16="http://schemas.microsoft.com/office/drawing/2014/main" id="{85AF6092-80F7-1E08-96F2-0C585BB5586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597400" y="5778500"/>
            <a:ext cx="2997200" cy="1079500"/>
          </a:xfrm>
          <a:prstGeom prst="rect">
            <a:avLst/>
          </a:prstGeom>
        </p:spPr>
      </p:pic>
    </p:spTree>
    <p:extLst>
      <p:ext uri="{BB962C8B-B14F-4D97-AF65-F5344CB8AC3E}">
        <p14:creationId xmlns:p14="http://schemas.microsoft.com/office/powerpoint/2010/main" val="131940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1E710-B1E2-3597-B28E-A3B6C375316B}"/>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32ECE305-19E0-B87A-F74D-2C808C03632E}"/>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0" y="275896"/>
            <a:ext cx="1010400" cy="426965"/>
          </a:xfrm>
          <a:prstGeom prst="rect">
            <a:avLst/>
          </a:prstGeom>
        </p:spPr>
      </p:pic>
      <p:sp>
        <p:nvSpPr>
          <p:cNvPr id="3" name="CuadroTexto 2">
            <a:extLst>
              <a:ext uri="{FF2B5EF4-FFF2-40B4-BE49-F238E27FC236}">
                <a16:creationId xmlns:a16="http://schemas.microsoft.com/office/drawing/2014/main" id="{E585F2D9-2C90-71C2-6960-072BCDE4F2F9}"/>
              </a:ext>
            </a:extLst>
          </p:cNvPr>
          <p:cNvSpPr txBox="1"/>
          <p:nvPr/>
        </p:nvSpPr>
        <p:spPr>
          <a:xfrm>
            <a:off x="1010400" y="195139"/>
            <a:ext cx="7500554" cy="461665"/>
          </a:xfrm>
          <a:prstGeom prst="rect">
            <a:avLst/>
          </a:prstGeom>
          <a:noFill/>
        </p:spPr>
        <p:txBody>
          <a:bodyPr wrap="square" rtlCol="0">
            <a:spAutoFit/>
          </a:bodyPr>
          <a:lstStyle/>
          <a:p>
            <a:r>
              <a:rPr lang="es-EC" sz="2400" b="1" dirty="0">
                <a:solidFill>
                  <a:srgbClr val="2D2D93"/>
                </a:solidFill>
                <a:latin typeface="Arial" panose="020B0604020202020204" pitchFamily="34" charset="0"/>
                <a:cs typeface="Arial" panose="020B0604020202020204" pitchFamily="34" charset="0"/>
              </a:rPr>
              <a:t>ASPECTOS NORMATIVOS</a:t>
            </a:r>
          </a:p>
        </p:txBody>
      </p:sp>
      <p:graphicFrame>
        <p:nvGraphicFramePr>
          <p:cNvPr id="8" name="Diagrama 7">
            <a:extLst>
              <a:ext uri="{FF2B5EF4-FFF2-40B4-BE49-F238E27FC236}">
                <a16:creationId xmlns:a16="http://schemas.microsoft.com/office/drawing/2014/main" id="{12BEF103-71CA-9D26-9596-BCFA335E3B8A}"/>
              </a:ext>
            </a:extLst>
          </p:cNvPr>
          <p:cNvGraphicFramePr/>
          <p:nvPr>
            <p:extLst>
              <p:ext uri="{D42A27DB-BD31-4B8C-83A1-F6EECF244321}">
                <p14:modId xmlns:p14="http://schemas.microsoft.com/office/powerpoint/2010/main" val="2926237326"/>
              </p:ext>
            </p:extLst>
          </p:nvPr>
        </p:nvGraphicFramePr>
        <p:xfrm>
          <a:off x="1421027" y="627246"/>
          <a:ext cx="9403492" cy="56129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91477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F1EC8-8906-3AF9-F9DA-6360CC5496B5}"/>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AE27F297-7BB0-A64A-8A77-2E7374733832}"/>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0" y="275896"/>
            <a:ext cx="1010400" cy="426965"/>
          </a:xfrm>
          <a:prstGeom prst="rect">
            <a:avLst/>
          </a:prstGeom>
        </p:spPr>
      </p:pic>
      <p:sp>
        <p:nvSpPr>
          <p:cNvPr id="3" name="CuadroTexto 2">
            <a:extLst>
              <a:ext uri="{FF2B5EF4-FFF2-40B4-BE49-F238E27FC236}">
                <a16:creationId xmlns:a16="http://schemas.microsoft.com/office/drawing/2014/main" id="{7867300D-E3F2-C101-EA54-FA56DA7B0B32}"/>
              </a:ext>
            </a:extLst>
          </p:cNvPr>
          <p:cNvSpPr txBox="1"/>
          <p:nvPr/>
        </p:nvSpPr>
        <p:spPr>
          <a:xfrm>
            <a:off x="1010400" y="195139"/>
            <a:ext cx="7500554" cy="461665"/>
          </a:xfrm>
          <a:prstGeom prst="rect">
            <a:avLst/>
          </a:prstGeom>
          <a:noFill/>
        </p:spPr>
        <p:txBody>
          <a:bodyPr wrap="square" rtlCol="0">
            <a:spAutoFit/>
          </a:bodyPr>
          <a:lstStyle/>
          <a:p>
            <a:pPr>
              <a:buSzPts val="2000"/>
            </a:pPr>
            <a:r>
              <a:rPr lang="es-ES" altLang="es-EC" sz="2400" b="1" dirty="0">
                <a:solidFill>
                  <a:srgbClr val="32266B"/>
                </a:solidFill>
              </a:rPr>
              <a:t>CRITERIO TÉCNICO</a:t>
            </a:r>
            <a:endParaRPr lang="es-EC" altLang="es-EC" sz="2400" b="1" dirty="0">
              <a:solidFill>
                <a:srgbClr val="32266B"/>
              </a:solidFill>
            </a:endParaRPr>
          </a:p>
        </p:txBody>
      </p:sp>
      <p:graphicFrame>
        <p:nvGraphicFramePr>
          <p:cNvPr id="7" name="Diagrama 6">
            <a:extLst>
              <a:ext uri="{FF2B5EF4-FFF2-40B4-BE49-F238E27FC236}">
                <a16:creationId xmlns:a16="http://schemas.microsoft.com/office/drawing/2014/main" id="{55DEB50B-A5A7-FA9A-DA15-9D5AB8C2B522}"/>
              </a:ext>
            </a:extLst>
          </p:cNvPr>
          <p:cNvGraphicFramePr/>
          <p:nvPr>
            <p:extLst>
              <p:ext uri="{D42A27DB-BD31-4B8C-83A1-F6EECF244321}">
                <p14:modId xmlns:p14="http://schemas.microsoft.com/office/powerpoint/2010/main" val="3274077860"/>
              </p:ext>
            </p:extLst>
          </p:nvPr>
        </p:nvGraphicFramePr>
        <p:xfrm>
          <a:off x="2237702" y="83877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6261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24C74-D8BC-1997-C06C-1FD2353AE620}"/>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6C6BC48A-EDC5-1C00-4E10-C2D48C6D77BC}"/>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0" y="275896"/>
            <a:ext cx="1010400" cy="426965"/>
          </a:xfrm>
          <a:prstGeom prst="rect">
            <a:avLst/>
          </a:prstGeom>
        </p:spPr>
      </p:pic>
      <p:sp>
        <p:nvSpPr>
          <p:cNvPr id="3" name="CuadroTexto 2">
            <a:extLst>
              <a:ext uri="{FF2B5EF4-FFF2-40B4-BE49-F238E27FC236}">
                <a16:creationId xmlns:a16="http://schemas.microsoft.com/office/drawing/2014/main" id="{E44CDCF8-F13A-3A16-328D-91D10D913FD0}"/>
              </a:ext>
            </a:extLst>
          </p:cNvPr>
          <p:cNvSpPr txBox="1"/>
          <p:nvPr/>
        </p:nvSpPr>
        <p:spPr>
          <a:xfrm>
            <a:off x="1010400" y="195139"/>
            <a:ext cx="11809488" cy="461665"/>
          </a:xfrm>
          <a:prstGeom prst="rect">
            <a:avLst/>
          </a:prstGeom>
          <a:noFill/>
        </p:spPr>
        <p:txBody>
          <a:bodyPr wrap="square" rtlCol="0">
            <a:spAutoFit/>
          </a:bodyPr>
          <a:lstStyle/>
          <a:p>
            <a:pPr>
              <a:buSzPts val="2000"/>
            </a:pPr>
            <a:r>
              <a:rPr lang="es-ES" altLang="es-EC" sz="2400" b="1" dirty="0">
                <a:solidFill>
                  <a:srgbClr val="32266B"/>
                </a:solidFill>
              </a:rPr>
              <a:t>RECOMENDACIÓN DE LA GERENCIA DE RIESGOS AL COMITÉ DE AUDITORÍA:</a:t>
            </a:r>
            <a:endParaRPr lang="es-EC" altLang="es-EC" sz="2400" b="1" dirty="0">
              <a:solidFill>
                <a:srgbClr val="32266B"/>
              </a:solidFill>
            </a:endParaRPr>
          </a:p>
        </p:txBody>
      </p:sp>
      <p:sp>
        <p:nvSpPr>
          <p:cNvPr id="4" name="CuadroTexto 3">
            <a:extLst>
              <a:ext uri="{FF2B5EF4-FFF2-40B4-BE49-F238E27FC236}">
                <a16:creationId xmlns:a16="http://schemas.microsoft.com/office/drawing/2014/main" id="{9B13219A-2220-D25C-7398-B16619BD983D}"/>
              </a:ext>
            </a:extLst>
          </p:cNvPr>
          <p:cNvSpPr txBox="1"/>
          <p:nvPr/>
        </p:nvSpPr>
        <p:spPr>
          <a:xfrm>
            <a:off x="1433384" y="935264"/>
            <a:ext cx="9905176" cy="2339102"/>
          </a:xfrm>
          <a:prstGeom prst="rect">
            <a:avLst/>
          </a:prstGeom>
          <a:noFill/>
        </p:spPr>
        <p:txBody>
          <a:bodyPr wrap="square" rtlCol="0">
            <a:spAutoFit/>
          </a:bodyPr>
          <a:lstStyle/>
          <a:p>
            <a:pPr algn="just"/>
            <a:r>
              <a:rPr lang="es-ES" sz="1600" dirty="0">
                <a:latin typeface="Arial" panose="020B0604020202020204" pitchFamily="34" charset="0"/>
                <a:cs typeface="Arial" panose="020B0604020202020204" pitchFamily="34" charset="0"/>
              </a:rPr>
              <a:t>Por los argumentos legales, técnicos y de la resolución emitida por el Comité de Auditoría, la Gerencia de Riesgos, recomienda al Directorio Institucional lo siguiente: </a:t>
            </a:r>
            <a:endParaRPr lang="es-EC" sz="1600" dirty="0">
              <a:latin typeface="Arial" panose="020B0604020202020204" pitchFamily="34" charset="0"/>
              <a:cs typeface="Arial" panose="020B0604020202020204" pitchFamily="34" charset="0"/>
            </a:endParaRPr>
          </a:p>
          <a:p>
            <a:pPr algn="just"/>
            <a:r>
              <a:rPr lang="es-ES" sz="1600" dirty="0">
                <a:latin typeface="Arial" panose="020B0604020202020204" pitchFamily="34" charset="0"/>
                <a:cs typeface="Arial" panose="020B0604020202020204" pitchFamily="34" charset="0"/>
              </a:rPr>
              <a:t> </a:t>
            </a:r>
            <a:endParaRPr lang="es-EC" sz="1600" dirty="0">
              <a:latin typeface="Arial" panose="020B0604020202020204" pitchFamily="34" charset="0"/>
              <a:cs typeface="Arial" panose="020B0604020202020204" pitchFamily="34" charset="0"/>
            </a:endParaRPr>
          </a:p>
          <a:p>
            <a:pPr lvl="0" algn="just"/>
            <a:r>
              <a:rPr lang="es-ES" sz="1600" dirty="0">
                <a:latin typeface="Arial" panose="020B0604020202020204" pitchFamily="34" charset="0"/>
                <a:cs typeface="Arial" panose="020B0604020202020204" pitchFamily="34" charset="0"/>
              </a:rPr>
              <a:t>Poner en conocimiento de Directorio Institucional la </a:t>
            </a:r>
            <a:r>
              <a:rPr lang="es-ES" sz="1600" i="1" dirty="0">
                <a:latin typeface="Arial" panose="020B0604020202020204" pitchFamily="34" charset="0"/>
                <a:cs typeface="Arial" panose="020B0604020202020204" pitchFamily="34" charset="0"/>
              </a:rPr>
              <a:t>nómina para la designación de la calificadora de riesgos global </a:t>
            </a:r>
            <a:r>
              <a:rPr lang="es-ES" sz="1600" dirty="0">
                <a:latin typeface="Arial" panose="020B0604020202020204" pitchFamily="34" charset="0"/>
                <a:cs typeface="Arial" panose="020B0604020202020204" pitchFamily="34" charset="0"/>
              </a:rPr>
              <a:t>para el ejercicio económico 2026, con base en el análisis de los informes técnicos presentados por la Gerencia de Riesgos y con la recomendación que se designe a la empresa BANKWATCH RATINGS DEL ECUADOR S.A, la cual ha alcanzado el puntaje más alto en función del cumplimiento de los requisitos evaluados.</a:t>
            </a:r>
          </a:p>
          <a:p>
            <a:pPr algn="just"/>
            <a:endParaRPr lang="es-EC" sz="1600" dirty="0">
              <a:latin typeface="Arial" panose="020B0604020202020204" pitchFamily="34" charset="0"/>
              <a:cs typeface="Arial" panose="020B0604020202020204" pitchFamily="34" charset="0"/>
            </a:endParaRPr>
          </a:p>
        </p:txBody>
      </p:sp>
      <p:graphicFrame>
        <p:nvGraphicFramePr>
          <p:cNvPr id="7" name="Tabla 6">
            <a:extLst>
              <a:ext uri="{FF2B5EF4-FFF2-40B4-BE49-F238E27FC236}">
                <a16:creationId xmlns:a16="http://schemas.microsoft.com/office/drawing/2014/main" id="{245EA1D7-C4F1-A898-7586-3F2C949F4F6E}"/>
              </a:ext>
            </a:extLst>
          </p:cNvPr>
          <p:cNvGraphicFramePr>
            <a:graphicFrameLocks noGrp="1"/>
          </p:cNvGraphicFramePr>
          <p:nvPr>
            <p:extLst>
              <p:ext uri="{D42A27DB-BD31-4B8C-83A1-F6EECF244321}">
                <p14:modId xmlns:p14="http://schemas.microsoft.com/office/powerpoint/2010/main" val="2881865058"/>
              </p:ext>
            </p:extLst>
          </p:nvPr>
        </p:nvGraphicFramePr>
        <p:xfrm>
          <a:off x="2395151" y="3274366"/>
          <a:ext cx="7873312" cy="975360"/>
        </p:xfrm>
        <a:graphic>
          <a:graphicData uri="http://schemas.openxmlformats.org/drawingml/2006/table">
            <a:tbl>
              <a:tblPr firstRow="1" firstCol="1" bandRow="1">
                <a:tableStyleId>{5940675A-B579-460E-94D1-54222C63F5DA}</a:tableStyleId>
              </a:tblPr>
              <a:tblGrid>
                <a:gridCol w="508012">
                  <a:extLst>
                    <a:ext uri="{9D8B030D-6E8A-4147-A177-3AD203B41FA5}">
                      <a16:colId xmlns:a16="http://schemas.microsoft.com/office/drawing/2014/main" val="619615298"/>
                    </a:ext>
                  </a:extLst>
                </a:gridCol>
                <a:gridCol w="6529046">
                  <a:extLst>
                    <a:ext uri="{9D8B030D-6E8A-4147-A177-3AD203B41FA5}">
                      <a16:colId xmlns:a16="http://schemas.microsoft.com/office/drawing/2014/main" val="3642468826"/>
                    </a:ext>
                  </a:extLst>
                </a:gridCol>
                <a:gridCol w="836254">
                  <a:extLst>
                    <a:ext uri="{9D8B030D-6E8A-4147-A177-3AD203B41FA5}">
                      <a16:colId xmlns:a16="http://schemas.microsoft.com/office/drawing/2014/main" val="3308640601"/>
                    </a:ext>
                  </a:extLst>
                </a:gridCol>
              </a:tblGrid>
              <a:tr h="210312">
                <a:tc>
                  <a:txBody>
                    <a:bodyPr/>
                    <a:lstStyle/>
                    <a:p>
                      <a:pPr algn="ctr">
                        <a:buNone/>
                      </a:pPr>
                      <a:r>
                        <a:rPr lang="es-EC" sz="1600" b="1">
                          <a:effectLst/>
                          <a:latin typeface="Arial" panose="020B0604020202020204" pitchFamily="34" charset="0"/>
                          <a:cs typeface="Arial" panose="020B0604020202020204" pitchFamily="34" charset="0"/>
                        </a:rPr>
                        <a:t>No.</a:t>
                      </a:r>
                      <a:endParaRPr lang="es-EC" sz="1800" b="1">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tc>
                <a:tc>
                  <a:txBody>
                    <a:bodyPr/>
                    <a:lstStyle/>
                    <a:p>
                      <a:pPr algn="ctr">
                        <a:buNone/>
                      </a:pPr>
                      <a:r>
                        <a:rPr lang="es-EC" sz="1600" b="1" dirty="0">
                          <a:effectLst/>
                          <a:latin typeface="Arial" panose="020B0604020202020204" pitchFamily="34" charset="0"/>
                          <a:cs typeface="Arial" panose="020B0604020202020204" pitchFamily="34" charset="0"/>
                        </a:rPr>
                        <a:t>Calificadora</a:t>
                      </a:r>
                      <a:endParaRPr lang="es-EC" sz="1800" b="1"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tc>
                <a:tc>
                  <a:txBody>
                    <a:bodyPr/>
                    <a:lstStyle/>
                    <a:p>
                      <a:pPr algn="ctr">
                        <a:buNone/>
                      </a:pPr>
                      <a:r>
                        <a:rPr lang="es-EC" sz="1600" b="1" dirty="0">
                          <a:effectLst/>
                          <a:latin typeface="Arial" panose="020B0604020202020204" pitchFamily="34" charset="0"/>
                          <a:cs typeface="Arial" panose="020B0604020202020204" pitchFamily="34" charset="0"/>
                        </a:rPr>
                        <a:t>Puntaje</a:t>
                      </a:r>
                      <a:endParaRPr lang="es-EC" sz="1800" b="1"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2829899307"/>
                  </a:ext>
                </a:extLst>
              </a:tr>
              <a:tr h="210165">
                <a:tc>
                  <a:txBody>
                    <a:bodyPr/>
                    <a:lstStyle/>
                    <a:p>
                      <a:pPr algn="ctr">
                        <a:buNone/>
                      </a:pPr>
                      <a:r>
                        <a:rPr lang="es-EC" sz="1600">
                          <a:effectLst/>
                          <a:latin typeface="Arial" panose="020B0604020202020204" pitchFamily="34" charset="0"/>
                          <a:cs typeface="Arial" panose="020B0604020202020204" pitchFamily="34" charset="0"/>
                        </a:rPr>
                        <a:t>1</a:t>
                      </a:r>
                      <a:endParaRPr lang="es-EC" sz="18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l">
                        <a:buNone/>
                      </a:pPr>
                      <a:r>
                        <a:rPr lang="es-EC" sz="1600" dirty="0">
                          <a:effectLst/>
                          <a:latin typeface="Arial" panose="020B0604020202020204" pitchFamily="34" charset="0"/>
                          <a:cs typeface="Arial" panose="020B0604020202020204" pitchFamily="34" charset="0"/>
                        </a:rPr>
                        <a:t>Calificadora de Riesgos </a:t>
                      </a:r>
                      <a:r>
                        <a:rPr lang="es-EC" sz="1600" dirty="0" err="1">
                          <a:effectLst/>
                          <a:latin typeface="Arial" panose="020B0604020202020204" pitchFamily="34" charset="0"/>
                          <a:cs typeface="Arial" panose="020B0604020202020204" pitchFamily="34" charset="0"/>
                        </a:rPr>
                        <a:t>Bankwatch</a:t>
                      </a:r>
                      <a:r>
                        <a:rPr lang="es-EC" sz="1600" dirty="0">
                          <a:effectLst/>
                          <a:latin typeface="Arial" panose="020B0604020202020204" pitchFamily="34" charset="0"/>
                          <a:cs typeface="Arial" panose="020B0604020202020204" pitchFamily="34" charset="0"/>
                        </a:rPr>
                        <a:t> Ratings del Ecuador S.A.</a:t>
                      </a:r>
                      <a:endParaRPr lang="es-EC" sz="2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buNone/>
                      </a:pPr>
                      <a:r>
                        <a:rPr lang="es-EC" sz="1600" dirty="0">
                          <a:effectLst/>
                          <a:latin typeface="Arial" panose="020B0604020202020204" pitchFamily="34" charset="0"/>
                          <a:cs typeface="Arial" panose="020B0604020202020204" pitchFamily="34" charset="0"/>
                        </a:rPr>
                        <a:t>95</a:t>
                      </a:r>
                      <a:endParaRPr lang="es-EC" sz="18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3961455285"/>
                  </a:ext>
                </a:extLst>
              </a:tr>
              <a:tr h="219456">
                <a:tc>
                  <a:txBody>
                    <a:bodyPr/>
                    <a:lstStyle/>
                    <a:p>
                      <a:pPr algn="ctr">
                        <a:buNone/>
                      </a:pPr>
                      <a:r>
                        <a:rPr lang="es-EC" sz="1600">
                          <a:effectLst/>
                          <a:latin typeface="Arial" panose="020B0604020202020204" pitchFamily="34" charset="0"/>
                          <a:cs typeface="Arial" panose="020B0604020202020204" pitchFamily="34" charset="0"/>
                        </a:rPr>
                        <a:t>2</a:t>
                      </a:r>
                      <a:endParaRPr lang="es-EC" sz="18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l">
                        <a:buNone/>
                      </a:pPr>
                      <a:r>
                        <a:rPr lang="es-EC" sz="1600" dirty="0">
                          <a:effectLst/>
                          <a:latin typeface="Arial" panose="020B0604020202020204" pitchFamily="34" charset="0"/>
                          <a:cs typeface="Arial" panose="020B0604020202020204" pitchFamily="34" charset="0"/>
                        </a:rPr>
                        <a:t>Calificadora de Riesgos </a:t>
                      </a:r>
                      <a:r>
                        <a:rPr lang="es-EC" sz="1600" dirty="0" err="1">
                          <a:effectLst/>
                          <a:latin typeface="Arial" panose="020B0604020202020204" pitchFamily="34" charset="0"/>
                          <a:cs typeface="Arial" panose="020B0604020202020204" pitchFamily="34" charset="0"/>
                        </a:rPr>
                        <a:t>Pacific</a:t>
                      </a:r>
                      <a:r>
                        <a:rPr lang="es-EC" sz="1600" dirty="0">
                          <a:effectLst/>
                          <a:latin typeface="Arial" panose="020B0604020202020204" pitchFamily="34" charset="0"/>
                          <a:cs typeface="Arial" panose="020B0604020202020204" pitchFamily="34" charset="0"/>
                        </a:rPr>
                        <a:t> </a:t>
                      </a:r>
                      <a:r>
                        <a:rPr lang="es-EC" sz="1600" dirty="0" err="1">
                          <a:effectLst/>
                          <a:latin typeface="Arial" panose="020B0604020202020204" pitchFamily="34" charset="0"/>
                          <a:cs typeface="Arial" panose="020B0604020202020204" pitchFamily="34" charset="0"/>
                        </a:rPr>
                        <a:t>Credit</a:t>
                      </a:r>
                      <a:r>
                        <a:rPr lang="es-EC" sz="1600" dirty="0">
                          <a:effectLst/>
                          <a:latin typeface="Arial" panose="020B0604020202020204" pitchFamily="34" charset="0"/>
                          <a:cs typeface="Arial" panose="020B0604020202020204" pitchFamily="34" charset="0"/>
                        </a:rPr>
                        <a:t> Ratings S.A.</a:t>
                      </a:r>
                      <a:endParaRPr lang="es-EC" sz="2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buNone/>
                      </a:pPr>
                      <a:r>
                        <a:rPr lang="es-EC" sz="1600" dirty="0">
                          <a:effectLst/>
                          <a:latin typeface="Arial" panose="020B0604020202020204" pitchFamily="34" charset="0"/>
                          <a:cs typeface="Arial" panose="020B0604020202020204" pitchFamily="34" charset="0"/>
                        </a:rPr>
                        <a:t>80</a:t>
                      </a:r>
                      <a:endParaRPr lang="es-EC" sz="18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124644456"/>
                  </a:ext>
                </a:extLst>
              </a:tr>
              <a:tr h="219456">
                <a:tc>
                  <a:txBody>
                    <a:bodyPr/>
                    <a:lstStyle/>
                    <a:p>
                      <a:pPr algn="ctr">
                        <a:buNone/>
                      </a:pPr>
                      <a:r>
                        <a:rPr lang="es-EC" sz="1600" dirty="0">
                          <a:effectLst/>
                          <a:latin typeface="Arial" panose="020B0604020202020204" pitchFamily="34" charset="0"/>
                          <a:cs typeface="Arial" panose="020B0604020202020204" pitchFamily="34" charset="0"/>
                        </a:rPr>
                        <a:t>3</a:t>
                      </a:r>
                      <a:endParaRPr lang="es-EC" sz="18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l">
                        <a:buNone/>
                      </a:pPr>
                      <a:r>
                        <a:rPr lang="es-EC" sz="1600" dirty="0" err="1">
                          <a:effectLst/>
                          <a:latin typeface="Arial" panose="020B0604020202020204" pitchFamily="34" charset="0"/>
                          <a:cs typeface="Arial" panose="020B0604020202020204" pitchFamily="34" charset="0"/>
                        </a:rPr>
                        <a:t>Unionratings</a:t>
                      </a:r>
                      <a:r>
                        <a:rPr lang="es-EC" sz="1600" dirty="0">
                          <a:effectLst/>
                          <a:latin typeface="Arial" panose="020B0604020202020204" pitchFamily="34" charset="0"/>
                          <a:cs typeface="Arial" panose="020B0604020202020204" pitchFamily="34" charset="0"/>
                        </a:rPr>
                        <a:t> Calificadora de Riesgos S.A.</a:t>
                      </a:r>
                      <a:endParaRPr lang="es-EC" sz="2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buNone/>
                      </a:pPr>
                      <a:r>
                        <a:rPr lang="es-EC" sz="1600" dirty="0">
                          <a:effectLst/>
                          <a:latin typeface="Arial" panose="020B0604020202020204" pitchFamily="34" charset="0"/>
                          <a:cs typeface="Arial" panose="020B0604020202020204" pitchFamily="34" charset="0"/>
                        </a:rPr>
                        <a:t>67</a:t>
                      </a:r>
                      <a:endParaRPr lang="es-EC" sz="18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303938285"/>
                  </a:ext>
                </a:extLst>
              </a:tr>
            </a:tbl>
          </a:graphicData>
        </a:graphic>
      </p:graphicFrame>
      <p:sp>
        <p:nvSpPr>
          <p:cNvPr id="10" name="CuadroTexto 9">
            <a:extLst>
              <a:ext uri="{FF2B5EF4-FFF2-40B4-BE49-F238E27FC236}">
                <a16:creationId xmlns:a16="http://schemas.microsoft.com/office/drawing/2014/main" id="{4648FAF7-D56D-18C2-5084-E81EE4CEE5C4}"/>
              </a:ext>
            </a:extLst>
          </p:cNvPr>
          <p:cNvSpPr txBox="1"/>
          <p:nvPr/>
        </p:nvSpPr>
        <p:spPr>
          <a:xfrm>
            <a:off x="1433384" y="4631536"/>
            <a:ext cx="9905176" cy="1877437"/>
          </a:xfrm>
          <a:prstGeom prst="rect">
            <a:avLst/>
          </a:prstGeom>
          <a:noFill/>
        </p:spPr>
        <p:txBody>
          <a:bodyPr wrap="square" rtlCol="0">
            <a:spAutoFit/>
          </a:bodyPr>
          <a:lstStyle/>
          <a:p>
            <a:pPr lvl="0" algn="just"/>
            <a:r>
              <a:rPr lang="es-EC" sz="1600" dirty="0">
                <a:latin typeface="Arial" panose="020B0604020202020204" pitchFamily="34" charset="0"/>
                <a:cs typeface="Arial" panose="020B0604020202020204" pitchFamily="34" charset="0"/>
              </a:rPr>
              <a:t>Trasladar a la Junta General de Accionistas, la nómina para la designación de la de </a:t>
            </a:r>
            <a:r>
              <a:rPr lang="es-EC" sz="1600" i="1" dirty="0">
                <a:latin typeface="Arial" panose="020B0604020202020204" pitchFamily="34" charset="0"/>
                <a:cs typeface="Arial" panose="020B0604020202020204" pitchFamily="34" charset="0"/>
              </a:rPr>
              <a:t>calificadora de riesgos global </a:t>
            </a:r>
            <a:r>
              <a:rPr lang="es-EC" sz="1600" dirty="0">
                <a:latin typeface="Arial" panose="020B0604020202020204" pitchFamily="34" charset="0"/>
                <a:cs typeface="Arial" panose="020B0604020202020204" pitchFamily="34" charset="0"/>
              </a:rPr>
              <a:t>para el ejercicio económico 2026, con base en el análisis de los informes técnicos presentados por la Gerencia de Riesgos y con la recomendación que se designe a la empresa BANKWATCH RATINGS DEL ECUADOR S.A, la cual ha alcanzado el puntaje más alto en función del cumplimiento de los requisitos evaluados.</a:t>
            </a:r>
          </a:p>
          <a:p>
            <a:pPr algn="just"/>
            <a:r>
              <a:rPr lang="es-ES" sz="1600" dirty="0">
                <a:latin typeface="Arial" panose="020B0604020202020204" pitchFamily="34" charset="0"/>
                <a:cs typeface="Arial" panose="020B0604020202020204" pitchFamily="34" charset="0"/>
              </a:rPr>
              <a:t> </a:t>
            </a:r>
            <a:endParaRPr lang="es-EC" sz="1600" dirty="0">
              <a:latin typeface="Arial" panose="020B0604020202020204" pitchFamily="34" charset="0"/>
              <a:cs typeface="Arial" panose="020B0604020202020204" pitchFamily="34" charset="0"/>
            </a:endParaRPr>
          </a:p>
          <a:p>
            <a:pPr algn="just"/>
            <a:endParaRPr lang="es-EC"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7820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704BB-BFF3-66E8-CDEF-65BF4B1A44B1}"/>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35880DF6-2B5D-DA01-4AC7-4FCD38CE253B}"/>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0" y="275896"/>
            <a:ext cx="1010400" cy="426965"/>
          </a:xfrm>
          <a:prstGeom prst="rect">
            <a:avLst/>
          </a:prstGeom>
        </p:spPr>
      </p:pic>
      <p:sp>
        <p:nvSpPr>
          <p:cNvPr id="3" name="CuadroTexto 2">
            <a:extLst>
              <a:ext uri="{FF2B5EF4-FFF2-40B4-BE49-F238E27FC236}">
                <a16:creationId xmlns:a16="http://schemas.microsoft.com/office/drawing/2014/main" id="{96A92A2E-2772-9209-5CFD-515FBD3639B0}"/>
              </a:ext>
            </a:extLst>
          </p:cNvPr>
          <p:cNvSpPr txBox="1"/>
          <p:nvPr/>
        </p:nvSpPr>
        <p:spPr>
          <a:xfrm>
            <a:off x="1010400" y="195139"/>
            <a:ext cx="10529328" cy="461665"/>
          </a:xfrm>
          <a:prstGeom prst="rect">
            <a:avLst/>
          </a:prstGeom>
          <a:noFill/>
        </p:spPr>
        <p:txBody>
          <a:bodyPr wrap="square" rtlCol="0">
            <a:spAutoFit/>
          </a:bodyPr>
          <a:lstStyle/>
          <a:p>
            <a:pPr>
              <a:buSzPts val="2000"/>
            </a:pPr>
            <a:r>
              <a:rPr lang="es-ES" altLang="es-EC" sz="2400" b="1" dirty="0">
                <a:solidFill>
                  <a:srgbClr val="32266B"/>
                </a:solidFill>
              </a:rPr>
              <a:t>RECOMENDACIÓN DEL COMITÉ DE AUDITORÍA AL DIRECTORIO INSTITUCIONAL </a:t>
            </a:r>
            <a:endParaRPr lang="es-EC" altLang="es-EC" sz="2400" b="1" dirty="0">
              <a:solidFill>
                <a:srgbClr val="32266B"/>
              </a:solidFill>
            </a:endParaRPr>
          </a:p>
        </p:txBody>
      </p:sp>
      <p:sp>
        <p:nvSpPr>
          <p:cNvPr id="4" name="CuadroTexto 3">
            <a:extLst>
              <a:ext uri="{FF2B5EF4-FFF2-40B4-BE49-F238E27FC236}">
                <a16:creationId xmlns:a16="http://schemas.microsoft.com/office/drawing/2014/main" id="{85FA7986-B8A7-7D14-ED6A-E0474E29D3F5}"/>
              </a:ext>
            </a:extLst>
          </p:cNvPr>
          <p:cNvSpPr txBox="1"/>
          <p:nvPr/>
        </p:nvSpPr>
        <p:spPr>
          <a:xfrm>
            <a:off x="2115615" y="1841157"/>
            <a:ext cx="8318898" cy="1477328"/>
          </a:xfrm>
          <a:prstGeom prst="rect">
            <a:avLst/>
          </a:prstGeom>
          <a:noFill/>
        </p:spPr>
        <p:txBody>
          <a:bodyPr wrap="square" rtlCol="0">
            <a:spAutoFit/>
          </a:bodyPr>
          <a:lstStyle/>
          <a:p>
            <a:pPr algn="just"/>
            <a:r>
              <a:rPr lang="es-EC" dirty="0">
                <a:latin typeface="Arial" panose="020B0604020202020204" pitchFamily="34" charset="0"/>
                <a:cs typeface="Arial" panose="020B0604020202020204" pitchFamily="34" charset="0"/>
              </a:rPr>
              <a:t>“Conocimiento y resolución sobre la recomendación del Comité de Auditoría acerca de la nómina para la designación de la calificadora de riesgos global del Banco de Desarrollo del Ecuador B.P., para el ejercicio económico 2026 y su traslado a la Junta General de Accionistas”.</a:t>
            </a:r>
          </a:p>
          <a:p>
            <a:pPr algn="just"/>
            <a:endParaRPr lang="es-EC"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2987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B43DB-0DC3-5492-6979-F9E64B8C9C28}"/>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C6BE5231-C63D-D9E4-29DC-E34E9D6AA53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86444" y="0"/>
            <a:ext cx="2168978" cy="426965"/>
          </a:xfrm>
          <a:prstGeom prst="rect">
            <a:avLst/>
          </a:prstGeom>
        </p:spPr>
      </p:pic>
      <p:pic>
        <p:nvPicPr>
          <p:cNvPr id="5" name="Imagen 4">
            <a:extLst>
              <a:ext uri="{FF2B5EF4-FFF2-40B4-BE49-F238E27FC236}">
                <a16:creationId xmlns:a16="http://schemas.microsoft.com/office/drawing/2014/main" id="{1DE03448-BC2E-2252-4AE2-11A4460ED6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60354" y="6339696"/>
            <a:ext cx="2632982" cy="518304"/>
          </a:xfrm>
          <a:prstGeom prst="rect">
            <a:avLst/>
          </a:prstGeom>
        </p:spPr>
      </p:pic>
      <p:pic>
        <p:nvPicPr>
          <p:cNvPr id="6" name="Imagen 5">
            <a:extLst>
              <a:ext uri="{FF2B5EF4-FFF2-40B4-BE49-F238E27FC236}">
                <a16:creationId xmlns:a16="http://schemas.microsoft.com/office/drawing/2014/main" id="{DCC68B05-29D6-3D3F-CE8D-EC26F11D3B3F}"/>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495550" y="2133600"/>
            <a:ext cx="7200900" cy="2590800"/>
          </a:xfrm>
          <a:prstGeom prst="rect">
            <a:avLst/>
          </a:prstGeom>
        </p:spPr>
      </p:pic>
    </p:spTree>
    <p:extLst>
      <p:ext uri="{BB962C8B-B14F-4D97-AF65-F5344CB8AC3E}">
        <p14:creationId xmlns:p14="http://schemas.microsoft.com/office/powerpoint/2010/main" val="162681865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606</Words>
  <Application>Microsoft Office PowerPoint</Application>
  <PresentationFormat>Panorámica</PresentationFormat>
  <Paragraphs>35</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Calibri</vt:lpstr>
      <vt:lpstr>Calibri Light</vt:lpstr>
      <vt:lpstr>Montserrat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GRI</cp:lastModifiedBy>
  <cp:revision>13</cp:revision>
  <dcterms:created xsi:type="dcterms:W3CDTF">2025-06-03T13:46:12Z</dcterms:created>
  <dcterms:modified xsi:type="dcterms:W3CDTF">2026-02-24T18:35:23Z</dcterms:modified>
</cp:coreProperties>
</file>