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1" r:id="rId4"/>
    <p:sldId id="262" r:id="rId5"/>
    <p:sldId id="263" r:id="rId6"/>
    <p:sldId id="260" r:id="rId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93"/>
    <a:srgbClr val="FFC7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p:restoredTop sz="94694"/>
  </p:normalViewPr>
  <p:slideViewPr>
    <p:cSldViewPr snapToGrid="0">
      <p:cViewPr varScale="1">
        <p:scale>
          <a:sx n="78" d="100"/>
          <a:sy n="78" d="100"/>
        </p:scale>
        <p:origin x="12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3F93E-7217-AE40-A4DD-98A7EF3C3F2A}" type="datetimeFigureOut">
              <a:rPr lang="es-EC" smtClean="0"/>
              <a:t>03/03/2026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C0D2B-3B2A-6843-8BB2-DC517C07D247}" type="slidenum">
              <a:rPr lang="es-EC" smtClean="0"/>
              <a:t>‹Nº›</a:t>
            </a:fld>
            <a:endParaRPr lang="es-EC"/>
          </a:p>
        </p:txBody>
      </p:sp>
    </p:spTree>
    <p:extLst>
      <p:ext uri="{BB962C8B-B14F-4D97-AF65-F5344CB8AC3E}">
        <p14:creationId xmlns:p14="http://schemas.microsoft.com/office/powerpoint/2010/main" val="392230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46F25-2BC1-86F0-B34D-8FECA7DF41B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184723B7-C08E-DA89-2901-6DCFEC5CD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30BC27F4-DECF-94A0-7FE1-133B0A3FABCE}"/>
              </a:ext>
            </a:extLst>
          </p:cNvPr>
          <p:cNvSpPr>
            <a:spLocks noGrp="1"/>
          </p:cNvSpPr>
          <p:nvPr>
            <p:ph type="dt" sz="half" idx="10"/>
          </p:nvPr>
        </p:nvSpPr>
        <p:spPr/>
        <p:txBody>
          <a:bodyPr/>
          <a:lstStyle/>
          <a:p>
            <a:fld id="{D36E38E2-8CD1-214B-8036-CC600787765A}" type="datetimeFigureOut">
              <a:rPr lang="es-EC" smtClean="0"/>
              <a:t>03/03/2026</a:t>
            </a:fld>
            <a:endParaRPr lang="es-EC"/>
          </a:p>
        </p:txBody>
      </p:sp>
      <p:sp>
        <p:nvSpPr>
          <p:cNvPr id="5" name="Marcador de pie de página 4">
            <a:extLst>
              <a:ext uri="{FF2B5EF4-FFF2-40B4-BE49-F238E27FC236}">
                <a16:creationId xmlns:a16="http://schemas.microsoft.com/office/drawing/2014/main" id="{5425F38B-DB12-97FF-8795-3707E5B8299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37137B9-B6CA-7C03-3FF3-6EDBF4E768EA}"/>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421849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395E4-3A8F-7B7F-DA0B-265622CC33F0}"/>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00D4A101-72A2-ACD0-42DD-CB621D39D09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3C5987FE-041C-1A27-85C8-E9CB4530D4E0}"/>
              </a:ext>
            </a:extLst>
          </p:cNvPr>
          <p:cNvSpPr>
            <a:spLocks noGrp="1"/>
          </p:cNvSpPr>
          <p:nvPr>
            <p:ph type="dt" sz="half" idx="10"/>
          </p:nvPr>
        </p:nvSpPr>
        <p:spPr/>
        <p:txBody>
          <a:bodyPr/>
          <a:lstStyle/>
          <a:p>
            <a:fld id="{D36E38E2-8CD1-214B-8036-CC600787765A}" type="datetimeFigureOut">
              <a:rPr lang="es-EC" smtClean="0"/>
              <a:t>03/03/2026</a:t>
            </a:fld>
            <a:endParaRPr lang="es-EC"/>
          </a:p>
        </p:txBody>
      </p:sp>
      <p:sp>
        <p:nvSpPr>
          <p:cNvPr id="5" name="Marcador de pie de página 4">
            <a:extLst>
              <a:ext uri="{FF2B5EF4-FFF2-40B4-BE49-F238E27FC236}">
                <a16:creationId xmlns:a16="http://schemas.microsoft.com/office/drawing/2014/main" id="{DA0B8987-417E-BBEB-E587-C7A50481FEB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83C0155-F751-2AA3-9374-6F7C2125A405}"/>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1083124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62E5E9A-248B-BEE7-E138-94F035A263ED}"/>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3796C933-7F79-E5AB-3E6A-4FB1CA3914F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43B58367-8DEE-170B-3EDD-F7B89DC7CEE9}"/>
              </a:ext>
            </a:extLst>
          </p:cNvPr>
          <p:cNvSpPr>
            <a:spLocks noGrp="1"/>
          </p:cNvSpPr>
          <p:nvPr>
            <p:ph type="dt" sz="half" idx="10"/>
          </p:nvPr>
        </p:nvSpPr>
        <p:spPr/>
        <p:txBody>
          <a:bodyPr/>
          <a:lstStyle/>
          <a:p>
            <a:fld id="{D36E38E2-8CD1-214B-8036-CC600787765A}" type="datetimeFigureOut">
              <a:rPr lang="es-EC" smtClean="0"/>
              <a:t>03/03/2026</a:t>
            </a:fld>
            <a:endParaRPr lang="es-EC"/>
          </a:p>
        </p:txBody>
      </p:sp>
      <p:sp>
        <p:nvSpPr>
          <p:cNvPr id="5" name="Marcador de pie de página 4">
            <a:extLst>
              <a:ext uri="{FF2B5EF4-FFF2-40B4-BE49-F238E27FC236}">
                <a16:creationId xmlns:a16="http://schemas.microsoft.com/office/drawing/2014/main" id="{765FA7B5-431A-0B38-0BFC-DD198E6279C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AC45648-E844-F7F9-3B5C-1755CB2E7CDF}"/>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138834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C7DE1E-0258-A075-C970-1E56A6C29EAE}"/>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226AF9BF-1403-4E19-0232-09451852BCB2}"/>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AD152515-F4F1-51C9-BE5A-A8106C23E63A}"/>
              </a:ext>
            </a:extLst>
          </p:cNvPr>
          <p:cNvSpPr>
            <a:spLocks noGrp="1"/>
          </p:cNvSpPr>
          <p:nvPr>
            <p:ph type="dt" sz="half" idx="10"/>
          </p:nvPr>
        </p:nvSpPr>
        <p:spPr/>
        <p:txBody>
          <a:bodyPr/>
          <a:lstStyle/>
          <a:p>
            <a:fld id="{D36E38E2-8CD1-214B-8036-CC600787765A}" type="datetimeFigureOut">
              <a:rPr lang="es-EC" smtClean="0"/>
              <a:t>03/03/2026</a:t>
            </a:fld>
            <a:endParaRPr lang="es-EC"/>
          </a:p>
        </p:txBody>
      </p:sp>
      <p:sp>
        <p:nvSpPr>
          <p:cNvPr id="5" name="Marcador de pie de página 4">
            <a:extLst>
              <a:ext uri="{FF2B5EF4-FFF2-40B4-BE49-F238E27FC236}">
                <a16:creationId xmlns:a16="http://schemas.microsoft.com/office/drawing/2014/main" id="{377DA65A-5ADA-4957-7F7C-B7918FBBA1F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5514894-A284-E4E5-F3FF-831F0EA38DC2}"/>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105989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92782-BEED-D88D-4396-7067ED8CAD0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39EE9F7E-23D6-C3AB-940C-21FC8CF70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CC2CC2B-361C-3E42-AD1C-E1F29D492F08}"/>
              </a:ext>
            </a:extLst>
          </p:cNvPr>
          <p:cNvSpPr>
            <a:spLocks noGrp="1"/>
          </p:cNvSpPr>
          <p:nvPr>
            <p:ph type="dt" sz="half" idx="10"/>
          </p:nvPr>
        </p:nvSpPr>
        <p:spPr/>
        <p:txBody>
          <a:bodyPr/>
          <a:lstStyle/>
          <a:p>
            <a:fld id="{D36E38E2-8CD1-214B-8036-CC600787765A}" type="datetimeFigureOut">
              <a:rPr lang="es-EC" smtClean="0"/>
              <a:t>03/03/2026</a:t>
            </a:fld>
            <a:endParaRPr lang="es-EC"/>
          </a:p>
        </p:txBody>
      </p:sp>
      <p:sp>
        <p:nvSpPr>
          <p:cNvPr id="5" name="Marcador de pie de página 4">
            <a:extLst>
              <a:ext uri="{FF2B5EF4-FFF2-40B4-BE49-F238E27FC236}">
                <a16:creationId xmlns:a16="http://schemas.microsoft.com/office/drawing/2014/main" id="{CB3AC9F8-D713-D60A-C50F-C1D42BA14A9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A52E9D3-2365-233C-4C36-ED5C14B47D34}"/>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395299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B0511-8BF4-75FB-FEBF-5D3D2D7852CE}"/>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BAE51A95-5BE1-2164-8FE9-2859E9CDB9C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1429CED5-D6B4-EF47-4E0E-A6CD67C4DC4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9221C6D9-10DD-7292-D50C-07FF634DA271}"/>
              </a:ext>
            </a:extLst>
          </p:cNvPr>
          <p:cNvSpPr>
            <a:spLocks noGrp="1"/>
          </p:cNvSpPr>
          <p:nvPr>
            <p:ph type="dt" sz="half" idx="10"/>
          </p:nvPr>
        </p:nvSpPr>
        <p:spPr/>
        <p:txBody>
          <a:bodyPr/>
          <a:lstStyle/>
          <a:p>
            <a:fld id="{D36E38E2-8CD1-214B-8036-CC600787765A}" type="datetimeFigureOut">
              <a:rPr lang="es-EC" smtClean="0"/>
              <a:t>03/03/2026</a:t>
            </a:fld>
            <a:endParaRPr lang="es-EC"/>
          </a:p>
        </p:txBody>
      </p:sp>
      <p:sp>
        <p:nvSpPr>
          <p:cNvPr id="6" name="Marcador de pie de página 5">
            <a:extLst>
              <a:ext uri="{FF2B5EF4-FFF2-40B4-BE49-F238E27FC236}">
                <a16:creationId xmlns:a16="http://schemas.microsoft.com/office/drawing/2014/main" id="{7A2DE3BC-DC31-A3FA-CFF5-3268D6C074C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285AF61-A67A-DCBA-5D8D-C0C9D6364E94}"/>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419584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9D2B5-96AE-1614-05A5-29AF4A58A2C6}"/>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8CE97EAF-AFBD-6627-9CBF-47FB242CA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132775-879E-DD76-F035-8E0C16D7CA56}"/>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CDBC8DC9-FC7E-03DE-6DBB-E222C0EE7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C00D699-1771-8AD4-705F-56AD1CC7CD7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625AFEE5-319F-A2AD-E31E-3E4B955256EC}"/>
              </a:ext>
            </a:extLst>
          </p:cNvPr>
          <p:cNvSpPr>
            <a:spLocks noGrp="1"/>
          </p:cNvSpPr>
          <p:nvPr>
            <p:ph type="dt" sz="half" idx="10"/>
          </p:nvPr>
        </p:nvSpPr>
        <p:spPr/>
        <p:txBody>
          <a:bodyPr/>
          <a:lstStyle/>
          <a:p>
            <a:fld id="{D36E38E2-8CD1-214B-8036-CC600787765A}" type="datetimeFigureOut">
              <a:rPr lang="es-EC" smtClean="0"/>
              <a:t>03/03/2026</a:t>
            </a:fld>
            <a:endParaRPr lang="es-EC"/>
          </a:p>
        </p:txBody>
      </p:sp>
      <p:sp>
        <p:nvSpPr>
          <p:cNvPr id="8" name="Marcador de pie de página 7">
            <a:extLst>
              <a:ext uri="{FF2B5EF4-FFF2-40B4-BE49-F238E27FC236}">
                <a16:creationId xmlns:a16="http://schemas.microsoft.com/office/drawing/2014/main" id="{B562BC96-8129-04A7-077D-30B1D895711A}"/>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B2850C51-FE30-CC3B-0DF8-C0FC80D850B1}"/>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124500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8E55B-D9AF-72C4-B277-596070C0A592}"/>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49C9F73A-34DF-19E8-930C-25D0F934278D}"/>
              </a:ext>
            </a:extLst>
          </p:cNvPr>
          <p:cNvSpPr>
            <a:spLocks noGrp="1"/>
          </p:cNvSpPr>
          <p:nvPr>
            <p:ph type="dt" sz="half" idx="10"/>
          </p:nvPr>
        </p:nvSpPr>
        <p:spPr/>
        <p:txBody>
          <a:bodyPr/>
          <a:lstStyle/>
          <a:p>
            <a:fld id="{D36E38E2-8CD1-214B-8036-CC600787765A}" type="datetimeFigureOut">
              <a:rPr lang="es-EC" smtClean="0"/>
              <a:t>03/03/2026</a:t>
            </a:fld>
            <a:endParaRPr lang="es-EC"/>
          </a:p>
        </p:txBody>
      </p:sp>
      <p:sp>
        <p:nvSpPr>
          <p:cNvPr id="4" name="Marcador de pie de página 3">
            <a:extLst>
              <a:ext uri="{FF2B5EF4-FFF2-40B4-BE49-F238E27FC236}">
                <a16:creationId xmlns:a16="http://schemas.microsoft.com/office/drawing/2014/main" id="{CC18D998-D993-32DA-59C0-FB3DD349CE7F}"/>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C3CC42A3-E728-D7A1-1DCA-0C38B06043DB}"/>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282170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75EA27-B0AF-6126-9994-0CB4B51B6295}"/>
              </a:ext>
            </a:extLst>
          </p:cNvPr>
          <p:cNvSpPr>
            <a:spLocks noGrp="1"/>
          </p:cNvSpPr>
          <p:nvPr>
            <p:ph type="dt" sz="half" idx="10"/>
          </p:nvPr>
        </p:nvSpPr>
        <p:spPr/>
        <p:txBody>
          <a:bodyPr/>
          <a:lstStyle/>
          <a:p>
            <a:fld id="{D36E38E2-8CD1-214B-8036-CC600787765A}" type="datetimeFigureOut">
              <a:rPr lang="es-EC" smtClean="0"/>
              <a:t>03/03/2026</a:t>
            </a:fld>
            <a:endParaRPr lang="es-EC"/>
          </a:p>
        </p:txBody>
      </p:sp>
      <p:sp>
        <p:nvSpPr>
          <p:cNvPr id="3" name="Marcador de pie de página 2">
            <a:extLst>
              <a:ext uri="{FF2B5EF4-FFF2-40B4-BE49-F238E27FC236}">
                <a16:creationId xmlns:a16="http://schemas.microsoft.com/office/drawing/2014/main" id="{DA090E00-67A4-AB5E-4BCF-D396510272E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8DA6FE85-CF0A-A61B-7166-37BA9CA30729}"/>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282406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EAB0-41BF-4711-E5EB-0169309EFA9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1A3952A4-99B0-BB43-2129-31DF6B4B73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C4B0B186-2E7F-A295-A698-63FA1C600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3260E8C-DC55-1D75-2F59-8808775380D9}"/>
              </a:ext>
            </a:extLst>
          </p:cNvPr>
          <p:cNvSpPr>
            <a:spLocks noGrp="1"/>
          </p:cNvSpPr>
          <p:nvPr>
            <p:ph type="dt" sz="half" idx="10"/>
          </p:nvPr>
        </p:nvSpPr>
        <p:spPr/>
        <p:txBody>
          <a:bodyPr/>
          <a:lstStyle/>
          <a:p>
            <a:fld id="{D36E38E2-8CD1-214B-8036-CC600787765A}" type="datetimeFigureOut">
              <a:rPr lang="es-EC" smtClean="0"/>
              <a:t>03/03/2026</a:t>
            </a:fld>
            <a:endParaRPr lang="es-EC"/>
          </a:p>
        </p:txBody>
      </p:sp>
      <p:sp>
        <p:nvSpPr>
          <p:cNvPr id="6" name="Marcador de pie de página 5">
            <a:extLst>
              <a:ext uri="{FF2B5EF4-FFF2-40B4-BE49-F238E27FC236}">
                <a16:creationId xmlns:a16="http://schemas.microsoft.com/office/drawing/2014/main" id="{DB837411-8394-7846-51A2-735BA4B1793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627F727-8C63-9E62-3005-D8DE7BD9E598}"/>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345162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1FD4A5-2815-0715-BE6A-ED798C6277E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6CEFC399-02AF-F5DE-EBBB-C091BB2EA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C270B8C7-91BC-E305-3D19-80305D46B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7DD55C8-7229-6006-65E0-9F22FC6248A9}"/>
              </a:ext>
            </a:extLst>
          </p:cNvPr>
          <p:cNvSpPr>
            <a:spLocks noGrp="1"/>
          </p:cNvSpPr>
          <p:nvPr>
            <p:ph type="dt" sz="half" idx="10"/>
          </p:nvPr>
        </p:nvSpPr>
        <p:spPr/>
        <p:txBody>
          <a:bodyPr/>
          <a:lstStyle/>
          <a:p>
            <a:fld id="{D36E38E2-8CD1-214B-8036-CC600787765A}" type="datetimeFigureOut">
              <a:rPr lang="es-EC" smtClean="0"/>
              <a:t>03/03/2026</a:t>
            </a:fld>
            <a:endParaRPr lang="es-EC"/>
          </a:p>
        </p:txBody>
      </p:sp>
      <p:sp>
        <p:nvSpPr>
          <p:cNvPr id="6" name="Marcador de pie de página 5">
            <a:extLst>
              <a:ext uri="{FF2B5EF4-FFF2-40B4-BE49-F238E27FC236}">
                <a16:creationId xmlns:a16="http://schemas.microsoft.com/office/drawing/2014/main" id="{B7A83BA8-C3C0-3678-E05C-A887AE2ADD8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971B54B-C4AC-A6B5-01FC-BD951F7721B7}"/>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88373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4ADFCD2-7EA4-D8B1-644E-6B1D3239A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FC634A4B-6143-6207-279D-2E105AE5D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D1907B03-9DC8-2F4D-C2E2-9CAA2F105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E38E2-8CD1-214B-8036-CC600787765A}" type="datetimeFigureOut">
              <a:rPr lang="es-EC" smtClean="0"/>
              <a:t>03/03/2026</a:t>
            </a:fld>
            <a:endParaRPr lang="es-EC"/>
          </a:p>
        </p:txBody>
      </p:sp>
      <p:sp>
        <p:nvSpPr>
          <p:cNvPr id="5" name="Marcador de pie de página 4">
            <a:extLst>
              <a:ext uri="{FF2B5EF4-FFF2-40B4-BE49-F238E27FC236}">
                <a16:creationId xmlns:a16="http://schemas.microsoft.com/office/drawing/2014/main" id="{08488A29-2FC1-F693-B753-3254BD88B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50F70BCB-741F-80A7-530D-E445A5281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0AC17-E518-6942-9915-53B51B2DAB80}" type="slidenum">
              <a:rPr lang="es-EC" smtClean="0"/>
              <a:t>‹Nº›</a:t>
            </a:fld>
            <a:endParaRPr lang="es-EC"/>
          </a:p>
        </p:txBody>
      </p:sp>
    </p:spTree>
    <p:extLst>
      <p:ext uri="{BB962C8B-B14F-4D97-AF65-F5344CB8AC3E}">
        <p14:creationId xmlns:p14="http://schemas.microsoft.com/office/powerpoint/2010/main" val="3273338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1073DA8-9CB6-46E4-0222-17392C17AC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5778500"/>
          </a:xfrm>
          <a:prstGeom prst="rect">
            <a:avLst/>
          </a:prstGeom>
        </p:spPr>
      </p:pic>
      <p:pic>
        <p:nvPicPr>
          <p:cNvPr id="13" name="Imagen 12">
            <a:extLst>
              <a:ext uri="{FF2B5EF4-FFF2-40B4-BE49-F238E27FC236}">
                <a16:creationId xmlns:a16="http://schemas.microsoft.com/office/drawing/2014/main" id="{D7D94FA1-8091-74ED-00E3-5A1D75C2C2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2579" y="5539319"/>
            <a:ext cx="2453821" cy="478362"/>
          </a:xfrm>
          <a:prstGeom prst="rect">
            <a:avLst/>
          </a:prstGeom>
        </p:spPr>
      </p:pic>
      <p:sp>
        <p:nvSpPr>
          <p:cNvPr id="18" name="CuadroTexto 17">
            <a:extLst>
              <a:ext uri="{FF2B5EF4-FFF2-40B4-BE49-F238E27FC236}">
                <a16:creationId xmlns:a16="http://schemas.microsoft.com/office/drawing/2014/main" id="{AFF8FC52-9D15-E714-8A95-804D1E52CF6B}"/>
              </a:ext>
            </a:extLst>
          </p:cNvPr>
          <p:cNvSpPr txBox="1"/>
          <p:nvPr/>
        </p:nvSpPr>
        <p:spPr>
          <a:xfrm>
            <a:off x="922425" y="1745484"/>
            <a:ext cx="10347149" cy="2308324"/>
          </a:xfrm>
          <a:prstGeom prst="rect">
            <a:avLst/>
          </a:prstGeom>
          <a:noFill/>
        </p:spPr>
        <p:txBody>
          <a:bodyPr wrap="square" rtlCol="0">
            <a:spAutoFit/>
          </a:bodyPr>
          <a:lstStyle/>
          <a:p>
            <a:pPr algn="just"/>
            <a:r>
              <a:rPr lang="es-ES" sz="3600" dirty="0">
                <a:solidFill>
                  <a:schemeClr val="bg1"/>
                </a:solidFill>
              </a:rPr>
              <a:t>INFORME DE CALIFICACIÓN DE RIESGO GLOBAL DEL BANCO DE DESARROLLO DEL ECUADOR B.P. AL TERCER TRIMESTRE 2025</a:t>
            </a:r>
          </a:p>
          <a:p>
            <a:pPr algn="just"/>
            <a:endParaRPr lang="es-EC" sz="3600" b="1" dirty="0">
              <a:solidFill>
                <a:schemeClr val="bg1"/>
              </a:solidFill>
              <a:latin typeface="Arial" panose="020B0604020202020204" pitchFamily="34" charset="0"/>
              <a:cs typeface="Arial" panose="020B0604020202020204" pitchFamily="34" charset="0"/>
            </a:endParaRPr>
          </a:p>
        </p:txBody>
      </p:sp>
      <p:sp>
        <p:nvSpPr>
          <p:cNvPr id="2" name="Paralelogramo 1">
            <a:extLst>
              <a:ext uri="{FF2B5EF4-FFF2-40B4-BE49-F238E27FC236}">
                <a16:creationId xmlns:a16="http://schemas.microsoft.com/office/drawing/2014/main" id="{14A17FD7-7B24-5F4C-DC19-5C8423C6FD30}"/>
              </a:ext>
            </a:extLst>
          </p:cNvPr>
          <p:cNvSpPr/>
          <p:nvPr/>
        </p:nvSpPr>
        <p:spPr>
          <a:xfrm>
            <a:off x="349321" y="-14555"/>
            <a:ext cx="4378611" cy="513708"/>
          </a:xfrm>
          <a:prstGeom prst="parallelogram">
            <a:avLst/>
          </a:prstGeom>
          <a:solidFill>
            <a:srgbClr val="FFC7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a:extLst>
              <a:ext uri="{FF2B5EF4-FFF2-40B4-BE49-F238E27FC236}">
                <a16:creationId xmlns:a16="http://schemas.microsoft.com/office/drawing/2014/main" id="{E5F72BDF-505D-EDBE-9EA7-98219285D616}"/>
              </a:ext>
            </a:extLst>
          </p:cNvPr>
          <p:cNvSpPr txBox="1"/>
          <p:nvPr/>
        </p:nvSpPr>
        <p:spPr>
          <a:xfrm>
            <a:off x="444692" y="65327"/>
            <a:ext cx="4537967" cy="353943"/>
          </a:xfrm>
          <a:prstGeom prst="rect">
            <a:avLst/>
          </a:prstGeom>
          <a:noFill/>
        </p:spPr>
        <p:txBody>
          <a:bodyPr wrap="square" rtlCol="0">
            <a:spAutoFit/>
          </a:bodyPr>
          <a:lstStyle/>
          <a:p>
            <a:r>
              <a:rPr lang="es-EC" sz="1700" i="1" dirty="0">
                <a:solidFill>
                  <a:srgbClr val="2D2D93"/>
                </a:solidFill>
                <a:latin typeface="Montserrat" pitchFamily="2" charset="77"/>
              </a:rPr>
              <a:t>Banco de Desarrollo del Ecuador B.P.</a:t>
            </a:r>
          </a:p>
        </p:txBody>
      </p:sp>
      <p:pic>
        <p:nvPicPr>
          <p:cNvPr id="4" name="Imagen 3">
            <a:extLst>
              <a:ext uri="{FF2B5EF4-FFF2-40B4-BE49-F238E27FC236}">
                <a16:creationId xmlns:a16="http://schemas.microsoft.com/office/drawing/2014/main" id="{85AF6092-80F7-1E08-96F2-0C585BB558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7400" y="5778500"/>
            <a:ext cx="2997200" cy="1079500"/>
          </a:xfrm>
          <a:prstGeom prst="rect">
            <a:avLst/>
          </a:prstGeom>
        </p:spPr>
      </p:pic>
    </p:spTree>
    <p:extLst>
      <p:ext uri="{BB962C8B-B14F-4D97-AF65-F5344CB8AC3E}">
        <p14:creationId xmlns:p14="http://schemas.microsoft.com/office/powerpoint/2010/main" val="13194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241196"/>
            <a:ext cx="10246880" cy="461665"/>
          </a:xfrm>
          <a:prstGeom prst="rect">
            <a:avLst/>
          </a:prstGeom>
          <a:noFill/>
        </p:spPr>
        <p:txBody>
          <a:bodyPr wrap="square" rtlCol="0">
            <a:spAutoFit/>
          </a:bodyPr>
          <a:lstStyle/>
          <a:p>
            <a:pPr lvl="0">
              <a:buClr>
                <a:srgbClr val="000000"/>
              </a:buClr>
              <a:buSzPts val="2000"/>
            </a:pPr>
            <a:r>
              <a:rPr lang="es-ES" sz="2400" b="1" dirty="0">
                <a:solidFill>
                  <a:srgbClr val="32266B"/>
                </a:solidFill>
              </a:rPr>
              <a:t>Codificación del Estatuto Social del Banco de Desarrollo del Ecuador B.P.</a:t>
            </a:r>
            <a:endParaRPr lang="es-ES" sz="2400" b="1" dirty="0">
              <a:solidFill>
                <a:srgbClr val="32266B"/>
              </a:solidFill>
              <a:sym typeface="Arial"/>
            </a:endParaRPr>
          </a:p>
        </p:txBody>
      </p:sp>
      <p:sp>
        <p:nvSpPr>
          <p:cNvPr id="4" name="Rectángulo 3">
            <a:extLst>
              <a:ext uri="{FF2B5EF4-FFF2-40B4-BE49-F238E27FC236}">
                <a16:creationId xmlns:a16="http://schemas.microsoft.com/office/drawing/2014/main" id="{6A0BF7AF-256C-7774-4653-26FA8DF8045B}"/>
              </a:ext>
            </a:extLst>
          </p:cNvPr>
          <p:cNvSpPr/>
          <p:nvPr/>
        </p:nvSpPr>
        <p:spPr>
          <a:xfrm>
            <a:off x="795227" y="1635995"/>
            <a:ext cx="10899648" cy="3359061"/>
          </a:xfrm>
          <a:prstGeom prst="rect">
            <a:avLst/>
          </a:prstGeom>
        </p:spPr>
        <p:txBody>
          <a:bodyPr wrap="square">
            <a:spAutoFit/>
          </a:bodyPr>
          <a:lstStyle/>
          <a:p>
            <a:pPr algn="just">
              <a:lnSpc>
                <a:spcPct val="150000"/>
              </a:lnSpc>
            </a:pPr>
            <a:r>
              <a:rPr lang="es-ES" sz="2400" dirty="0"/>
              <a:t>De acuerdo con lo dispuesto en la Codificación del Estatuto Social del Banco de Desarrollo del Ecuador B.P.; en el Capítulo III Del Gobierno y Administración; Título I: Junta General de Accionistas; artículo 16: Junta General Ordinaria: dispone: “</a:t>
            </a:r>
            <a:r>
              <a:rPr lang="es-ES" sz="2400" i="1" dirty="0"/>
              <a:t>La Junta General Ordinaria de Accionistas se reunirá por lo menos una vez al año, dentro de los noventa (90) día siguientes al cierre de cada ejercicio anual, con el fin de conocer y resolver sobre: numeral 6. Conocer el Informe de la calificadora de riesgos</a:t>
            </a:r>
            <a:r>
              <a:rPr lang="es-ES" sz="2400" dirty="0"/>
              <a:t>;”</a:t>
            </a:r>
            <a:endParaRPr lang="es-EC" sz="2400" dirty="0"/>
          </a:p>
        </p:txBody>
      </p:sp>
    </p:spTree>
    <p:extLst>
      <p:ext uri="{BB962C8B-B14F-4D97-AF65-F5344CB8AC3E}">
        <p14:creationId xmlns:p14="http://schemas.microsoft.com/office/powerpoint/2010/main" val="399147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70151-4AEE-AE1C-7B50-29BF6F94E904}"/>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0DB3A402-A457-E6C2-5E1B-4BAFFBF356E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3B4418D9-D109-815F-5718-6BB311AAE480}"/>
              </a:ext>
            </a:extLst>
          </p:cNvPr>
          <p:cNvSpPr txBox="1"/>
          <p:nvPr/>
        </p:nvSpPr>
        <p:spPr>
          <a:xfrm>
            <a:off x="1010400" y="241196"/>
            <a:ext cx="10246880" cy="461665"/>
          </a:xfrm>
          <a:prstGeom prst="rect">
            <a:avLst/>
          </a:prstGeom>
          <a:noFill/>
        </p:spPr>
        <p:txBody>
          <a:bodyPr wrap="square" rtlCol="0">
            <a:spAutoFit/>
          </a:bodyPr>
          <a:lstStyle/>
          <a:p>
            <a:r>
              <a:rPr lang="es-ES" sz="2400" b="1" dirty="0">
                <a:solidFill>
                  <a:srgbClr val="4C3DA8"/>
                </a:solidFill>
                <a:latin typeface="Arial"/>
                <a:ea typeface="Arial"/>
                <a:cs typeface="Arial"/>
              </a:rPr>
              <a:t>CERTIFICADO CALIFICACIÓN DEL III TRIMESTRE 2025</a:t>
            </a:r>
            <a:endParaRPr lang="es-EC" sz="2400" b="1" dirty="0">
              <a:solidFill>
                <a:srgbClr val="2D2D93"/>
              </a:solidFill>
              <a:latin typeface="Arial" panose="020B0604020202020204" pitchFamily="34" charset="0"/>
              <a:cs typeface="Arial" panose="020B0604020202020204" pitchFamily="34" charset="0"/>
            </a:endParaRPr>
          </a:p>
        </p:txBody>
      </p:sp>
      <p:pic>
        <p:nvPicPr>
          <p:cNvPr id="5" name="Imagen 4" descr="Texto, Carta&#10;&#10;El contenido generado por IA puede ser incorrecto.">
            <a:extLst>
              <a:ext uri="{FF2B5EF4-FFF2-40B4-BE49-F238E27FC236}">
                <a16:creationId xmlns:a16="http://schemas.microsoft.com/office/drawing/2014/main" id="{2A736E99-E182-9E33-20D8-661785FB4B72}"/>
              </a:ext>
            </a:extLst>
          </p:cNvPr>
          <p:cNvPicPr>
            <a:picLocks noChangeAspect="1"/>
          </p:cNvPicPr>
          <p:nvPr/>
        </p:nvPicPr>
        <p:blipFill>
          <a:blip r:embed="rId3"/>
          <a:stretch>
            <a:fillRect/>
          </a:stretch>
        </p:blipFill>
        <p:spPr>
          <a:xfrm>
            <a:off x="1589002" y="880919"/>
            <a:ext cx="8691404" cy="5812250"/>
          </a:xfrm>
          <a:prstGeom prst="rect">
            <a:avLst/>
          </a:prstGeom>
        </p:spPr>
      </p:pic>
    </p:spTree>
    <p:extLst>
      <p:ext uri="{BB962C8B-B14F-4D97-AF65-F5344CB8AC3E}">
        <p14:creationId xmlns:p14="http://schemas.microsoft.com/office/powerpoint/2010/main" val="308451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3C4B-2240-36A4-6B94-BABF15D76CB0}"/>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FE9E919-F0E9-2C11-D8D6-D2579AED81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738F4368-F2F6-0AB5-F0EC-C14E38C525F1}"/>
              </a:ext>
            </a:extLst>
          </p:cNvPr>
          <p:cNvSpPr txBox="1"/>
          <p:nvPr/>
        </p:nvSpPr>
        <p:spPr>
          <a:xfrm>
            <a:off x="1010400" y="241196"/>
            <a:ext cx="10246880" cy="461665"/>
          </a:xfrm>
          <a:prstGeom prst="rect">
            <a:avLst/>
          </a:prstGeom>
          <a:noFill/>
        </p:spPr>
        <p:txBody>
          <a:bodyPr wrap="square" rtlCol="0">
            <a:spAutoFit/>
          </a:bodyPr>
          <a:lstStyle/>
          <a:p>
            <a:r>
              <a:rPr lang="es-ES" sz="2400" b="1" dirty="0">
                <a:solidFill>
                  <a:srgbClr val="4C3DA8"/>
                </a:solidFill>
                <a:latin typeface="Arial"/>
                <a:ea typeface="Arial"/>
                <a:cs typeface="Arial"/>
                <a:sym typeface="Arial"/>
              </a:rPr>
              <a:t>Definición Calificación de Riesgo Global III trimestre 2025</a:t>
            </a:r>
            <a:endParaRPr lang="es-EC" sz="2400" b="1" dirty="0">
              <a:solidFill>
                <a:srgbClr val="2D2D93"/>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8934443-DDC8-87B0-8080-E065470E7850}"/>
              </a:ext>
            </a:extLst>
          </p:cNvPr>
          <p:cNvSpPr/>
          <p:nvPr/>
        </p:nvSpPr>
        <p:spPr>
          <a:xfrm>
            <a:off x="914304" y="1172542"/>
            <a:ext cx="10093570" cy="4093428"/>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Definición de Calificación normativa Superintendencia de Bancos:</a:t>
            </a:r>
          </a:p>
          <a:p>
            <a:r>
              <a:rPr lang="es-ES" sz="2000" dirty="0">
                <a:latin typeface="Arial" panose="020B0604020202020204" pitchFamily="34" charset="0"/>
                <a:cs typeface="Arial" panose="020B0604020202020204" pitchFamily="34" charset="0"/>
              </a:rPr>
              <a:t> </a:t>
            </a:r>
          </a:p>
          <a:p>
            <a:pPr algn="just"/>
            <a:r>
              <a:rPr lang="es-ES" sz="2000" b="1" dirty="0">
                <a:latin typeface="Arial" panose="020B0604020202020204" pitchFamily="34" charset="0"/>
                <a:cs typeface="Arial" panose="020B0604020202020204" pitchFamily="34" charset="0"/>
              </a:rPr>
              <a:t>Categoría AAA</a:t>
            </a:r>
            <a:r>
              <a:rPr lang="es-ES" sz="2000" dirty="0">
                <a:latin typeface="Arial" panose="020B0604020202020204" pitchFamily="34" charset="0"/>
                <a:cs typeface="Arial" panose="020B0604020202020204" pitchFamily="34" charset="0"/>
              </a:rPr>
              <a:t>: “La entidad presenta excelente: situación financiera; solvencia; y, gestión integral de riesgos, que se refleja en su reputación en el medio, acceso a mercados naturales de dinero, claras perspectivas de estabilidad y capacidad de intermediación financiera. Si existiese debilidad o vulnerabilidad en algún aspecto de las actividades de la entidad, ésta se mitiga enteramente con las fortalezas de la organización”.</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La calificación otorgada pertenece a una escala local, la cual indica el riesgo de crédito relativo dentro del mercado ecuatoriano, y por lo tanto no incorpora el riesgo de convertibilidad y transferencia. La calificación incorpora los riesgos del entorno económico y riesgo sistémico. </a:t>
            </a:r>
          </a:p>
        </p:txBody>
      </p:sp>
    </p:spTree>
    <p:extLst>
      <p:ext uri="{BB962C8B-B14F-4D97-AF65-F5344CB8AC3E}">
        <p14:creationId xmlns:p14="http://schemas.microsoft.com/office/powerpoint/2010/main" val="317728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4E16-ECCA-D4AA-FFED-FBD9FFA32E12}"/>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0ED6B545-B0A3-52B6-9F9B-E24EDC080E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59246178-D27B-7A93-76EE-40A00124B6AA}"/>
              </a:ext>
            </a:extLst>
          </p:cNvPr>
          <p:cNvSpPr txBox="1"/>
          <p:nvPr/>
        </p:nvSpPr>
        <p:spPr>
          <a:xfrm>
            <a:off x="1010400" y="241196"/>
            <a:ext cx="10246880" cy="830997"/>
          </a:xfrm>
          <a:prstGeom prst="rect">
            <a:avLst/>
          </a:prstGeom>
          <a:noFill/>
        </p:spPr>
        <p:txBody>
          <a:bodyPr wrap="square" rtlCol="0">
            <a:spAutoFit/>
          </a:bodyPr>
          <a:lstStyle/>
          <a:p>
            <a:pPr lvl="0">
              <a:buClr>
                <a:srgbClr val="000000"/>
              </a:buClr>
              <a:buSzPts val="2000"/>
            </a:pPr>
            <a:r>
              <a:rPr lang="es-ES" sz="2400" b="1" dirty="0">
                <a:solidFill>
                  <a:srgbClr val="32266B"/>
                </a:solidFill>
              </a:rPr>
              <a:t>RECOMENDACIÓN DEL DIRECTORIO INSTITUCIONAL A LA JUNTA GENERAL DE ACCIONISTAS</a:t>
            </a:r>
          </a:p>
        </p:txBody>
      </p:sp>
      <p:sp>
        <p:nvSpPr>
          <p:cNvPr id="5" name="Rectángulo 4">
            <a:extLst>
              <a:ext uri="{FF2B5EF4-FFF2-40B4-BE49-F238E27FC236}">
                <a16:creationId xmlns:a16="http://schemas.microsoft.com/office/drawing/2014/main" id="{E2BFBC61-929A-03F7-EC9C-A412419FA358}"/>
              </a:ext>
            </a:extLst>
          </p:cNvPr>
          <p:cNvSpPr/>
          <p:nvPr/>
        </p:nvSpPr>
        <p:spPr>
          <a:xfrm>
            <a:off x="889650" y="1333474"/>
            <a:ext cx="11052414" cy="4154984"/>
          </a:xfrm>
          <a:prstGeom prst="rect">
            <a:avLst/>
          </a:prstGeom>
        </p:spPr>
        <p:txBody>
          <a:bodyPr wrap="square">
            <a:spAutoFit/>
          </a:bodyPr>
          <a:lstStyle/>
          <a:p>
            <a:pPr algn="just"/>
            <a:r>
              <a:rPr lang="es-ES" sz="2400" dirty="0"/>
              <a:t>Por los antecedentes expuestos, el Directorio Institucional recomienda a la Junta General Ordinaria de Accionistas, aceptar la recomendación constante en Resolución </a:t>
            </a:r>
            <a:r>
              <a:rPr lang="es-ES" sz="2400" b="1" dirty="0">
                <a:solidFill>
                  <a:schemeClr val="tx1"/>
                </a:solidFill>
              </a:rPr>
              <a:t>No. 2026-DIR-020 </a:t>
            </a:r>
            <a:r>
              <a:rPr lang="es-ES" sz="2400" dirty="0">
                <a:solidFill>
                  <a:schemeClr val="tx1"/>
                </a:solidFill>
              </a:rPr>
              <a:t>de 26 </a:t>
            </a:r>
            <a:r>
              <a:rPr lang="es-ES" sz="2400" dirty="0"/>
              <a:t>de febrero de 2026, cuyo contenido es el siguiente:</a:t>
            </a:r>
          </a:p>
          <a:p>
            <a:pPr algn="just"/>
            <a:endParaRPr lang="es-ES" sz="2400" dirty="0"/>
          </a:p>
          <a:p>
            <a:pPr algn="just"/>
            <a:r>
              <a:rPr lang="es-ES" sz="2400" b="1" i="1" dirty="0"/>
              <a:t>Artículo 1</a:t>
            </a:r>
            <a:r>
              <a:rPr lang="es-ES" sz="2400" i="1" dirty="0"/>
              <a:t>.- </a:t>
            </a:r>
            <a:r>
              <a:rPr lang="es-ES" sz="2400" dirty="0"/>
              <a:t>Dar por conocido el contenido del Informe de Calificación de Riesgo Global del Banco de Desarrollo del Ecuador B.P., elaborado por la calificadora </a:t>
            </a:r>
            <a:r>
              <a:rPr lang="es-ES" sz="2400" dirty="0" err="1"/>
              <a:t>BankWatchRatings</a:t>
            </a:r>
            <a:r>
              <a:rPr lang="es-ES" sz="2400" dirty="0"/>
              <a:t> S.A., correspondiente al Trimestre julio - septiembre de 2025. </a:t>
            </a:r>
          </a:p>
          <a:p>
            <a:pPr algn="just"/>
            <a:endParaRPr lang="es-ES" sz="2400" dirty="0"/>
          </a:p>
          <a:p>
            <a:pPr algn="just"/>
            <a:r>
              <a:rPr lang="es-ES" sz="2400" b="1" i="1" dirty="0"/>
              <a:t>Articulo 2.-  </a:t>
            </a:r>
            <a:r>
              <a:rPr lang="es-ES" sz="2400" dirty="0"/>
              <a:t>Recomendar a la Junta General de Accionistas el conocimiento del Informe referido</a:t>
            </a:r>
            <a:endParaRPr lang="es-ES" sz="2400" b="1" i="1" dirty="0"/>
          </a:p>
          <a:p>
            <a:pPr algn="just"/>
            <a:endParaRPr lang="es-EC" sz="2000" dirty="0"/>
          </a:p>
        </p:txBody>
      </p:sp>
    </p:spTree>
    <p:extLst>
      <p:ext uri="{BB962C8B-B14F-4D97-AF65-F5344CB8AC3E}">
        <p14:creationId xmlns:p14="http://schemas.microsoft.com/office/powerpoint/2010/main" val="171457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B43DB-0DC3-5492-6979-F9E64B8C9C28}"/>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C6BE5231-C63D-D9E4-29DC-E34E9D6AA5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444" y="0"/>
            <a:ext cx="2168978" cy="426965"/>
          </a:xfrm>
          <a:prstGeom prst="rect">
            <a:avLst/>
          </a:prstGeom>
        </p:spPr>
      </p:pic>
      <p:pic>
        <p:nvPicPr>
          <p:cNvPr id="5" name="Imagen 4">
            <a:extLst>
              <a:ext uri="{FF2B5EF4-FFF2-40B4-BE49-F238E27FC236}">
                <a16:creationId xmlns:a16="http://schemas.microsoft.com/office/drawing/2014/main" id="{1DE03448-BC2E-2252-4AE2-11A4460ED6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0354" y="6339696"/>
            <a:ext cx="2632982" cy="518304"/>
          </a:xfrm>
          <a:prstGeom prst="rect">
            <a:avLst/>
          </a:prstGeom>
        </p:spPr>
      </p:pic>
      <p:pic>
        <p:nvPicPr>
          <p:cNvPr id="6" name="Imagen 5">
            <a:extLst>
              <a:ext uri="{FF2B5EF4-FFF2-40B4-BE49-F238E27FC236}">
                <a16:creationId xmlns:a16="http://schemas.microsoft.com/office/drawing/2014/main" id="{DCC68B05-29D6-3D3F-CE8D-EC26F11D3B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5550" y="2133600"/>
            <a:ext cx="7200900" cy="2590800"/>
          </a:xfrm>
          <a:prstGeom prst="rect">
            <a:avLst/>
          </a:prstGeom>
        </p:spPr>
      </p:pic>
    </p:spTree>
    <p:extLst>
      <p:ext uri="{BB962C8B-B14F-4D97-AF65-F5344CB8AC3E}">
        <p14:creationId xmlns:p14="http://schemas.microsoft.com/office/powerpoint/2010/main" val="16268186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395</Words>
  <Application>Microsoft Office PowerPoint</Application>
  <PresentationFormat>Panorámica</PresentationFormat>
  <Paragraphs>17</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Calibri Light</vt:lpstr>
      <vt:lpstr>Montserrat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GRI</cp:lastModifiedBy>
  <cp:revision>12</cp:revision>
  <dcterms:created xsi:type="dcterms:W3CDTF">2025-06-03T13:46:12Z</dcterms:created>
  <dcterms:modified xsi:type="dcterms:W3CDTF">2026-03-03T22:08:13Z</dcterms:modified>
</cp:coreProperties>
</file>